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689" r:id="rId3"/>
  </p:sldMasterIdLst>
  <p:notesMasterIdLst>
    <p:notesMasterId r:id="rId34"/>
  </p:notesMasterIdLst>
  <p:sldIdLst>
    <p:sldId id="271" r:id="rId4"/>
    <p:sldId id="272" r:id="rId5"/>
    <p:sldId id="273" r:id="rId6"/>
    <p:sldId id="274" r:id="rId7"/>
    <p:sldId id="275" r:id="rId8"/>
    <p:sldId id="277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2" r:id="rId32"/>
    <p:sldId id="299" r:id="rId33"/>
  </p:sldIdLst>
  <p:sldSz cx="12192000" cy="6858000"/>
  <p:notesSz cx="6858000" cy="9144000"/>
  <p:embeddedFontLst>
    <p:embeddedFont>
      <p:font typeface="Candara" panose="020E0502030303020204" pitchFamily="34" charset="0"/>
      <p:regular r:id="rId35"/>
      <p:bold r:id="rId36"/>
      <p:italic r:id="rId37"/>
      <p:boldItalic r:id="rId38"/>
    </p:embeddedFont>
    <p:embeddedFont>
      <p:font typeface="Bahnschrift Light" panose="020B0502040204020203" pitchFamily="34" charset="0"/>
      <p:regular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  <p:embeddedFont>
      <p:font typeface="Comic Sans MS" panose="030F0702030302020204" pitchFamily="66" charset="0"/>
      <p:regular r:id="rId44"/>
      <p:bold r:id="rId45"/>
      <p:italic r:id="rId46"/>
      <p:boldItalic r:id="rId47"/>
    </p:embeddedFont>
    <p:embeddedFont>
      <p:font typeface="Bahnschrift SemiBold" panose="020B0502040204020203" pitchFamily="34" charset="0"/>
      <p:bold r:id="rId48"/>
    </p:embeddedFont>
    <p:embeddedFont>
      <p:font typeface="Bahnschrift SemiLight" panose="020B0502040204020203" pitchFamily="34" charset="0"/>
      <p:regular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iRYNBVtxuzAHXrqckDjEGmTs11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E93"/>
    <a:srgbClr val="A5B7C5"/>
    <a:srgbClr val="BAE2EC"/>
    <a:srgbClr val="791109"/>
    <a:srgbClr val="F2F4F0"/>
    <a:srgbClr val="097934"/>
    <a:srgbClr val="B5DFEB"/>
    <a:srgbClr val="F9FAF8"/>
    <a:srgbClr val="C4E4ED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697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767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504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5358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1712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1703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8983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026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3576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7220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099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491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5438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2637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789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5115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832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0219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0094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1059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9865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2067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704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5650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192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171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300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969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3671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4056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833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485899" y="2595564"/>
            <a:ext cx="10147301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7317322" y="2048256"/>
            <a:ext cx="4569884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1219200" y="2039112"/>
            <a:ext cx="6096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700454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1236133" y="1129553"/>
            <a:ext cx="10651067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6980165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494117" y="18826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1236133" y="1129553"/>
            <a:ext cx="5315712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6571488" y="1129553"/>
            <a:ext cx="5315712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34143" y="1581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494117" y="18826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1236133" y="1129553"/>
            <a:ext cx="880262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10058400" y="1129553"/>
            <a:ext cx="18288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10058400" y="2629169"/>
            <a:ext cx="18288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4724166" y="-642704"/>
            <a:ext cx="3670766" cy="1014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8493034" y="3286593"/>
            <a:ext cx="553327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3503115" y="-278310"/>
            <a:ext cx="4542304" cy="856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494117" y="18826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30939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7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9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>
            <a:spLocks noGrp="1"/>
          </p:cNvSpPr>
          <p:nvPr>
            <p:ph type="title"/>
          </p:nvPr>
        </p:nvSpPr>
        <p:spPr>
          <a:xfrm>
            <a:off x="840317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2"/>
          </p:nvPr>
        </p:nvSpPr>
        <p:spPr>
          <a:xfrm>
            <a:off x="840319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2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body" idx="1"/>
          </p:nvPr>
        </p:nvSpPr>
        <p:spPr>
          <a:xfrm>
            <a:off x="5183717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1" name="Google Shape;231;p53"/>
          <p:cNvSpPr txBox="1">
            <a:spLocks noGrp="1"/>
          </p:cNvSpPr>
          <p:nvPr>
            <p:ph type="body" idx="2"/>
          </p:nvPr>
        </p:nvSpPr>
        <p:spPr>
          <a:xfrm>
            <a:off x="840319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4"/>
          <p:cNvSpPr>
            <a:spLocks noGrp="1"/>
          </p:cNvSpPr>
          <p:nvPr>
            <p:ph type="pic" idx="2"/>
          </p:nvPr>
        </p:nvSpPr>
        <p:spPr>
          <a:xfrm>
            <a:off x="5183717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54"/>
          <p:cNvSpPr txBox="1">
            <a:spLocks noGrp="1"/>
          </p:cNvSpPr>
          <p:nvPr>
            <p:ph type="body" idx="1"/>
          </p:nvPr>
        </p:nvSpPr>
        <p:spPr>
          <a:xfrm>
            <a:off x="840319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54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5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 txBox="1">
            <a:spLocks noGrp="1"/>
          </p:cNvSpPr>
          <p:nvPr>
            <p:ph type="title"/>
          </p:nvPr>
        </p:nvSpPr>
        <p:spPr>
          <a:xfrm rot="5400000">
            <a:off x="7133430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6"/>
          <p:cNvSpPr txBox="1">
            <a:spLocks noGrp="1"/>
          </p:cNvSpPr>
          <p:nvPr>
            <p:ph type="body" idx="1"/>
          </p:nvPr>
        </p:nvSpPr>
        <p:spPr>
          <a:xfrm rot="5400000">
            <a:off x="1774032" y="-570704"/>
            <a:ext cx="5811838" cy="7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6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6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1189570" y="2686010"/>
            <a:ext cx="8775700" cy="44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1189572" y="3402014"/>
            <a:ext cx="8777817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1581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529167" y="1154114"/>
            <a:ext cx="5344584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21792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50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350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1188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1236133" y="1129553"/>
            <a:ext cx="10651067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826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69923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529172" y="1154114"/>
            <a:ext cx="2569633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3302005" y="1154114"/>
            <a:ext cx="2571751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21792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609600" y="1223743"/>
            <a:ext cx="109728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6193372" y="1535114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1581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609603" y="1176568"/>
            <a:ext cx="4011084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7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711427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2389717" y="5108806"/>
            <a:ext cx="73152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18069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633678" y="1049603"/>
            <a:ext cx="5135562" cy="534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12174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6121024" y="3304136"/>
            <a:ext cx="5775325" cy="19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1715031" y="-671512"/>
            <a:ext cx="5775325" cy="814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7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712646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1219200" y="5484607"/>
            <a:ext cx="10668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69923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490133" y="2595564"/>
            <a:ext cx="475488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863379" y="2595564"/>
            <a:ext cx="475488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21792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700454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494117" y="3065931"/>
            <a:ext cx="475488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6863379" y="2017714"/>
            <a:ext cx="475488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6863379" y="3065931"/>
            <a:ext cx="475488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616037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6985299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616037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6985299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616037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6985299" y="2904567"/>
            <a:ext cx="451104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69923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6" y="1123856"/>
            <a:ext cx="11885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1265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69923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6336" y="914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700454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6863379" y="2590803"/>
            <a:ext cx="475488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1201269" y="2039111"/>
            <a:ext cx="475488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58528" y="914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7004549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3518308" y="6387737"/>
            <a:ext cx="2462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701674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75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 txBox="1"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dt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3" name="Google Shape;183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558528" y="8510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4" name="Google Shape;184;p45"/>
          <p:cNvSpPr txBox="1"/>
          <p:nvPr/>
        </p:nvSpPr>
        <p:spPr>
          <a:xfrm>
            <a:off x="7297157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535522" y="579219"/>
            <a:ext cx="111273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529167" y="1154114"/>
            <a:ext cx="5344584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11885616" y="6532566"/>
            <a:ext cx="422275" cy="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626533" y="992188"/>
            <a:ext cx="11338984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552454" y="6670422"/>
            <a:ext cx="357716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546335" y="6667"/>
            <a:ext cx="2633472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7138661" y="6590670"/>
            <a:ext cx="62863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92726" y="2087077"/>
            <a:ext cx="7495311" cy="25545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8000" b="1" dirty="0" smtClean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0570B6"/>
                    </a:gs>
                    <a:gs pos="83000">
                      <a:srgbClr val="16659A"/>
                    </a:gs>
                    <a:gs pos="100000">
                      <a:srgbClr val="078CE7"/>
                    </a:gs>
                  </a:gsLst>
                  <a:lin ang="16200000" scaled="1"/>
                  <a:tileRect/>
                </a:gradFill>
                <a:effectLst>
                  <a:reflection blurRad="6350" stA="44000" endPos="20000" dir="5400000" sy="-100000" algn="bl" rotWithShape="0"/>
                </a:effectLst>
              </a:rPr>
              <a:t>BANKRUPTCY PREVENTION</a:t>
            </a:r>
            <a:endParaRPr lang="en-US" sz="80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0570B6"/>
                  </a:gs>
                  <a:gs pos="83000">
                    <a:srgbClr val="16659A"/>
                  </a:gs>
                  <a:gs pos="100000">
                    <a:srgbClr val="078CE7"/>
                  </a:gs>
                </a:gsLst>
                <a:lin ang="16200000" scaled="1"/>
                <a:tileRect/>
              </a:gradFill>
              <a:effectLst>
                <a:reflection blurRad="6350" stA="44000" endPos="20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1" y="1856244"/>
            <a:ext cx="202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>
                    <a:lumMod val="75000"/>
                  </a:schemeClr>
                </a:solidFill>
                <a:effectLst/>
              </a:rPr>
              <a:t>PROJECT</a:t>
            </a:r>
            <a:endParaRPr lang="en-US" sz="2800" b="1" i="1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82533"/>
            <a:ext cx="1044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Visualizing Count plot &amp; Pie chart for target variable ‘class’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4" y="1531434"/>
            <a:ext cx="5456175" cy="4127965"/>
          </a:xfrm>
          <a:prstGeom prst="rect">
            <a:avLst/>
          </a:prstGeom>
          <a:ln>
            <a:solidFill>
              <a:srgbClr val="B5DFE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69" y="1531434"/>
            <a:ext cx="4872251" cy="4872251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72957" y="5746635"/>
            <a:ext cx="608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Class Column has Bankruptcy 107 unique items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and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 Non-bankruptcy 143 unique items.</a:t>
            </a:r>
          </a:p>
        </p:txBody>
      </p:sp>
    </p:spTree>
    <p:extLst>
      <p:ext uri="{BB962C8B-B14F-4D97-AF65-F5344CB8AC3E}">
        <p14:creationId xmlns:p14="http://schemas.microsoft.com/office/powerpoint/2010/main" val="339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41589"/>
            <a:ext cx="1044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Visualizing Count plot for all Independent features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7" y="1444198"/>
            <a:ext cx="10058400" cy="5238842"/>
          </a:xfrm>
          <a:prstGeom prst="rect">
            <a:avLst/>
          </a:prstGeom>
          <a:ln>
            <a:solidFill>
              <a:srgbClr val="B5DFEB"/>
            </a:solidFill>
          </a:ln>
        </p:spPr>
      </p:pic>
    </p:spTree>
    <p:extLst>
      <p:ext uri="{BB962C8B-B14F-4D97-AF65-F5344CB8AC3E}">
        <p14:creationId xmlns:p14="http://schemas.microsoft.com/office/powerpoint/2010/main" val="6002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41589"/>
            <a:ext cx="1044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Comparing all Independent features with target variable ‘class’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9" y="1403255"/>
            <a:ext cx="10058400" cy="5325092"/>
          </a:xfrm>
          <a:prstGeom prst="rect">
            <a:avLst/>
          </a:prstGeom>
          <a:ln>
            <a:solidFill>
              <a:srgbClr val="B5DFEB"/>
            </a:solidFill>
          </a:ln>
        </p:spPr>
      </p:pic>
    </p:spTree>
    <p:extLst>
      <p:ext uri="{BB962C8B-B14F-4D97-AF65-F5344CB8AC3E}">
        <p14:creationId xmlns:p14="http://schemas.microsoft.com/office/powerpoint/2010/main" val="39428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41589"/>
            <a:ext cx="7710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Comparing all other variables with ‘Competitiveness’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7" y="1403254"/>
            <a:ext cx="2809164" cy="2267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19" y="1403255"/>
            <a:ext cx="2809165" cy="22679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02" y="1402118"/>
            <a:ext cx="2835691" cy="2289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1" y="3668975"/>
            <a:ext cx="2825830" cy="22814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01" y="3668974"/>
            <a:ext cx="2836451" cy="22900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02" y="3668973"/>
            <a:ext cx="2835691" cy="2289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415" y="3691528"/>
            <a:ext cx="2797895" cy="22588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9221" y="6127844"/>
            <a:ext cx="535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More operating risk less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competitiveness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No 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competitiveness, yes to bankruptcy</a:t>
            </a:r>
          </a:p>
        </p:txBody>
      </p:sp>
    </p:spTree>
    <p:extLst>
      <p:ext uri="{BB962C8B-B14F-4D97-AF65-F5344CB8AC3E}">
        <p14:creationId xmlns:p14="http://schemas.microsoft.com/office/powerpoint/2010/main" val="2723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41589"/>
            <a:ext cx="7710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Comparing all other variables with ‘Credibility’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068" y="6055498"/>
            <a:ext cx="553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Low 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credibility indicates high industrial risk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Low 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credibility indicates very low financial flexibility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8" y="1403254"/>
            <a:ext cx="2769807" cy="2267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1403254"/>
            <a:ext cx="2773197" cy="2270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82" y="1403254"/>
            <a:ext cx="2773197" cy="2270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8" y="3671249"/>
            <a:ext cx="2769807" cy="2267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3671249"/>
            <a:ext cx="2769808" cy="22679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82" y="3671249"/>
            <a:ext cx="2769808" cy="2267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490" y="3671249"/>
            <a:ext cx="2773196" cy="2270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10556" y="6055498"/>
            <a:ext cx="638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Low 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credibility means very low competitiveness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Ultimately 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low credibility means high chances of bankruptcy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1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41589"/>
            <a:ext cx="8134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Comparing all other variables with ‘Financial flexibility’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17" y="6027954"/>
            <a:ext cx="5338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When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industrial risk is there, financial flexibility is not there.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When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management risk is there financial flexibility is not there.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When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credibility is not there, financial flexibility is also not there.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27093" y="6027954"/>
            <a:ext cx="69649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Competitiveness of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all the banks depends highly on the financial flexibility.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High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operating risk can lead to risk in financial flexibility.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5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Ultimately</a:t>
            </a:r>
            <a:r>
              <a:rPr lang="en-US" sz="1250" dirty="0">
                <a:latin typeface="Candara" panose="020E0502030303020204" pitchFamily="34" charset="0"/>
                <a:cs typeface="Times New Roman" panose="02020603050405020304" pitchFamily="18" charset="0"/>
              </a:rPr>
              <a:t>, the bank which has more financial flexibility, has got very less chances of bankruptcy</a:t>
            </a:r>
            <a:r>
              <a:rPr lang="en-US" sz="125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.</a:t>
            </a:r>
            <a:endParaRPr lang="en-US" sz="1250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2" y="1403254"/>
            <a:ext cx="2812603" cy="22707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1419615"/>
            <a:ext cx="2792337" cy="22544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13" y="1419616"/>
            <a:ext cx="2792298" cy="2254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1" y="3673993"/>
            <a:ext cx="2812603" cy="22707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4" y="3673993"/>
            <a:ext cx="2812603" cy="22707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96" y="3673992"/>
            <a:ext cx="2826112" cy="22816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297" y="3673991"/>
            <a:ext cx="2826113" cy="22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8" y="941589"/>
            <a:ext cx="274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Outlier Detection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2957" y="6314557"/>
            <a:ext cx="533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We can see that no outliers are present.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7" y="1403254"/>
            <a:ext cx="9483178" cy="4660100"/>
          </a:xfrm>
          <a:prstGeom prst="rect">
            <a:avLst/>
          </a:prstGeom>
          <a:ln>
            <a:solidFill>
              <a:srgbClr val="B5DFEB"/>
            </a:solidFill>
          </a:ln>
        </p:spPr>
      </p:pic>
    </p:spTree>
    <p:extLst>
      <p:ext uri="{BB962C8B-B14F-4D97-AF65-F5344CB8AC3E}">
        <p14:creationId xmlns:p14="http://schemas.microsoft.com/office/powerpoint/2010/main" val="197865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BUILDING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956" y="799760"/>
            <a:ext cx="100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Here we have used 7 Machine Learning Algorithms to build the models</a:t>
            </a:r>
            <a:endParaRPr lang="en-US" sz="24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742" y="1254740"/>
            <a:ext cx="50769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KNN ( K-Nearest Neighbors 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Random Forest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Naive Bayes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SVM ( Support Vector Machine 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XgBoost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955" y="4156543"/>
            <a:ext cx="734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After model building we trained the model and got training accuracy score as shown in figure</a:t>
            </a:r>
            <a:endParaRPr lang="en-US" sz="24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10" y="2759494"/>
            <a:ext cx="3713175" cy="3839045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883391" y="5211687"/>
            <a:ext cx="5732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79110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As per results all the Algorithms are giving good score, but Decision Tree and Random Forest are two with highest score.</a:t>
            </a:r>
            <a:endParaRPr lang="en-US" sz="2000" dirty="0">
              <a:solidFill>
                <a:srgbClr val="791109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6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956" y="1136639"/>
            <a:ext cx="10311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</a:rPr>
              <a:t>After doing the model evaluation, from </a:t>
            </a:r>
            <a:r>
              <a:rPr lang="en-US" sz="1800" dirty="0">
                <a:latin typeface="Candara" panose="020E0502030303020204" pitchFamily="34" charset="0"/>
              </a:rPr>
              <a:t>the </a:t>
            </a:r>
            <a:r>
              <a:rPr lang="en-US" sz="1800" dirty="0" smtClean="0">
                <a:latin typeface="Candara" panose="020E0502030303020204" pitchFamily="34" charset="0"/>
              </a:rPr>
              <a:t>accuracy score it’s found </a:t>
            </a:r>
            <a:r>
              <a:rPr lang="en-US" sz="1800" dirty="0">
                <a:latin typeface="Candara" panose="020E0502030303020204" pitchFamily="34" charset="0"/>
              </a:rPr>
              <a:t>that the model is </a:t>
            </a:r>
            <a:r>
              <a:rPr lang="en-US" sz="2000" b="1" dirty="0" smtClean="0">
                <a:latin typeface="Candara" panose="020E0502030303020204" pitchFamily="34" charset="0"/>
              </a:rPr>
              <a:t>over fitted</a:t>
            </a:r>
            <a:r>
              <a:rPr lang="en-US" sz="1800" dirty="0" smtClean="0"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956" y="2550260"/>
            <a:ext cx="117994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</a:rPr>
              <a:t>To </a:t>
            </a:r>
            <a:r>
              <a:rPr lang="en-US" sz="1800" dirty="0">
                <a:latin typeface="Candara" panose="020E0502030303020204" pitchFamily="34" charset="0"/>
              </a:rPr>
              <a:t>avoid over fitting problem we used </a:t>
            </a:r>
            <a:r>
              <a:rPr lang="en-US" sz="2000" b="1" dirty="0">
                <a:latin typeface="Candara" panose="020E0502030303020204" pitchFamily="34" charset="0"/>
              </a:rPr>
              <a:t>Feature Engineering </a:t>
            </a:r>
            <a:r>
              <a:rPr lang="en-US" sz="1800" dirty="0">
                <a:latin typeface="Candara" panose="020E0502030303020204" pitchFamily="34" charset="0"/>
              </a:rPr>
              <a:t>method.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 smtClean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</a:rPr>
              <a:t>Introducing </a:t>
            </a:r>
            <a:r>
              <a:rPr lang="en-US" sz="1800" dirty="0">
                <a:latin typeface="Candara" panose="020E0502030303020204" pitchFamily="34" charset="0"/>
              </a:rPr>
              <a:t>new feature </a:t>
            </a:r>
            <a:r>
              <a:rPr lang="en-US" sz="1800" dirty="0" smtClean="0">
                <a:latin typeface="Candara" panose="020E0502030303020204" pitchFamily="34" charset="0"/>
              </a:rPr>
              <a:t>‘</a:t>
            </a:r>
            <a:r>
              <a:rPr lang="en-US" sz="1800" dirty="0" err="1" smtClean="0">
                <a:latin typeface="Candara" panose="020E0502030303020204" pitchFamily="34" charset="0"/>
              </a:rPr>
              <a:t>bankruptcy_risk</a:t>
            </a:r>
            <a:r>
              <a:rPr lang="en-US" sz="1800" dirty="0" smtClean="0">
                <a:latin typeface="Candara" panose="020E0502030303020204" pitchFamily="34" charset="0"/>
              </a:rPr>
              <a:t>’ which </a:t>
            </a:r>
            <a:r>
              <a:rPr lang="en-US" sz="1800" dirty="0">
                <a:latin typeface="Candara" panose="020E0502030303020204" pitchFamily="34" charset="0"/>
              </a:rPr>
              <a:t>all together takes the value of </a:t>
            </a:r>
            <a:r>
              <a:rPr lang="en-US" sz="1800" dirty="0" smtClean="0">
                <a:latin typeface="Candara" panose="020E0502030303020204" pitchFamily="34" charset="0"/>
              </a:rPr>
              <a:t>‘competitiveness’, ‘credibility’, ‘</a:t>
            </a:r>
            <a:r>
              <a:rPr lang="en-US" sz="1800" dirty="0" err="1" smtClean="0">
                <a:latin typeface="Candara" panose="020E0502030303020204" pitchFamily="34" charset="0"/>
              </a:rPr>
              <a:t>financial_flexibility</a:t>
            </a:r>
            <a:r>
              <a:rPr lang="en-US" sz="1800" dirty="0" smtClean="0">
                <a:latin typeface="Candara" panose="020E0502030303020204" pitchFamily="34" charset="0"/>
              </a:rPr>
              <a:t>’.</a:t>
            </a:r>
            <a:endParaRPr lang="en-US" sz="1800" dirty="0">
              <a:latin typeface="Candara" panose="020E0502030303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6" y="1681522"/>
            <a:ext cx="3564960" cy="693187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6" y="3818829"/>
            <a:ext cx="6801799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957" y="841720"/>
            <a:ext cx="421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1.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7" y="1740788"/>
            <a:ext cx="4368378" cy="1920574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90" y="1740788"/>
            <a:ext cx="3337392" cy="3104167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21" y="1740788"/>
            <a:ext cx="3624283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4167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0.9466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1.00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0.9090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0.9523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75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‘non-bankruptcy’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40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‘non-bankruptcy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‘bankruptcy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63337" y="4970060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0.9545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2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834922" y="731520"/>
            <a:ext cx="36166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 308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GROUP 3 )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0280" y="1828800"/>
            <a:ext cx="337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0"/>
                <a:solidFill>
                  <a:srgbClr val="DA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TEAM MEMBERS</a:t>
            </a:r>
            <a:endParaRPr lang="en-US" sz="2800" b="1" dirty="0">
              <a:ln w="0"/>
              <a:solidFill>
                <a:srgbClr val="DA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7540" y="1828800"/>
            <a:ext cx="205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0"/>
                <a:solidFill>
                  <a:srgbClr val="DA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MENTOR</a:t>
            </a:r>
            <a:endParaRPr lang="en-US" sz="2800" b="1" dirty="0">
              <a:ln w="0"/>
              <a:solidFill>
                <a:srgbClr val="DA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3424" y="2352020"/>
            <a:ext cx="40039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Mr. </a:t>
            </a:r>
            <a:r>
              <a:rPr lang="en-US" sz="2000" dirty="0" err="1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Sanjeev</a:t>
            </a: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Kumar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Sahoo</a:t>
            </a:r>
            <a:endParaRPr lang="en-US" sz="2000" dirty="0" smtClean="0">
              <a:solidFill>
                <a:schemeClr val="tx1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Mr. Anil 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K</a:t>
            </a:r>
          </a:p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Ms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Apoorva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A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Dugani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Ms.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Sakshi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Sanjay </a:t>
            </a:r>
            <a:r>
              <a:rPr lang="en-US" sz="2000" dirty="0" err="1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Nale</a:t>
            </a:r>
            <a:endParaRPr lang="en-US" sz="2000" dirty="0" smtClean="0">
              <a:solidFill>
                <a:schemeClr val="tx1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Mr. </a:t>
            </a:r>
            <a:r>
              <a:rPr lang="en-US" sz="2000" dirty="0" err="1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Valmiki</a:t>
            </a: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Sankarsh</a:t>
            </a: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Sanjay</a:t>
            </a:r>
          </a:p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Miss Siddhi </a:t>
            </a:r>
            <a:r>
              <a:rPr lang="en-US" sz="2000" dirty="0" err="1">
                <a:solidFill>
                  <a:schemeClr val="tx1"/>
                </a:solidFill>
                <a:latin typeface="Bahnschrift SemiLight" panose="020B0502040204020203" pitchFamily="34" charset="0"/>
                <a:cs typeface="Times New Roman" panose="02020603050405020304" pitchFamily="18" charset="0"/>
              </a:rPr>
              <a:t>Sovle</a:t>
            </a:r>
            <a:endParaRPr lang="en-US" sz="2000" dirty="0">
              <a:solidFill>
                <a:schemeClr val="tx1"/>
              </a:solidFill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4975" y="2352020"/>
            <a:ext cx="2899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000" dirty="0" smtClean="0">
                <a:latin typeface="Bahnschrift SemiLight" panose="020B0502040204020203" pitchFamily="34" charset="0"/>
                <a:cs typeface="Times New Roman" panose="02020603050405020304" pitchFamily="18" charset="0"/>
              </a:rPr>
              <a:t>Mr. </a:t>
            </a:r>
            <a:r>
              <a:rPr lang="en-US" sz="2000" dirty="0" err="1" smtClean="0">
                <a:latin typeface="Bahnschrift SemiLight" panose="020B0502040204020203" pitchFamily="34" charset="0"/>
                <a:cs typeface="Times New Roman" panose="02020603050405020304" pitchFamily="18" charset="0"/>
              </a:rPr>
              <a:t>Karthik</a:t>
            </a:r>
            <a:r>
              <a:rPr lang="en-US" sz="2000" dirty="0" smtClean="0">
                <a:latin typeface="Bahnschrift SemiLigh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Bahnschrift SemiLight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000" dirty="0" err="1" smtClean="0">
                <a:latin typeface="Bahnschrift SemiLight" panose="020B0502040204020203" pitchFamily="34" charset="0"/>
                <a:cs typeface="Times New Roman" panose="02020603050405020304" pitchFamily="18" charset="0"/>
              </a:rPr>
              <a:t>uskula</a:t>
            </a:r>
            <a:endParaRPr lang="en-US" sz="2000" dirty="0" smtClean="0">
              <a:latin typeface="Bahnschrift SemiLight" panose="020B05020402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632364" y="2352020"/>
            <a:ext cx="34670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0960" y="2352020"/>
            <a:ext cx="34670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43252" y="6359236"/>
            <a:ext cx="322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0"/>
                <a:solidFill>
                  <a:srgbClr val="DA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DATE: 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30.10.2023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5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957" y="841720"/>
            <a:ext cx="421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2.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Decision Tree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7" y="1762931"/>
            <a:ext cx="4368378" cy="2017500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31" y="1778599"/>
            <a:ext cx="3337392" cy="3066356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51" y="1740788"/>
            <a:ext cx="3603009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0519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0.96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1.00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0.9318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0.9647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75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‘non-bankruptcy’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‘non-bankruptcy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‘bankruptcy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63337" y="4970060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0.9659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02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957" y="841720"/>
            <a:ext cx="5636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3.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KNN ( K-Nearest Neighbors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7" y="1753369"/>
            <a:ext cx="4368378" cy="2040709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77" y="1779255"/>
            <a:ext cx="3337392" cy="3052052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52" y="1740788"/>
            <a:ext cx="3603008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0519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0.92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0.9523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0.9090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0.9302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75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‘non-bankruptcy’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42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33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‘non-bankruptcy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‘bankruptcy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63337" y="4970060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0.9222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4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957" y="841720"/>
            <a:ext cx="5636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4.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Random Forest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1" y="1740788"/>
            <a:ext cx="4368378" cy="2025994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90" y="1779255"/>
            <a:ext cx="3337392" cy="3052052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04" y="1740788"/>
            <a:ext cx="3696352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0519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0.9733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1.00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0.9545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0.9767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75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‘non-bankruptcy’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‘non-bankruptcy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‘bankruptcy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63337" y="4970060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0.9772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957" y="841720"/>
            <a:ext cx="5636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5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Naive Bayes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1" y="1758516"/>
            <a:ext cx="4368378" cy="1994618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32" y="1779255"/>
            <a:ext cx="3337392" cy="3065700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04" y="1740788"/>
            <a:ext cx="3616656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0519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0.9466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1.00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0.9090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0.9523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75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‘non-bankruptcy’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40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‘non-bankruptcy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‘bankruptcy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63337" y="4970060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0.9545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40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956" y="841720"/>
            <a:ext cx="6032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6.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SVM ( Support Vector Machine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6" y="1758516"/>
            <a:ext cx="4368378" cy="2035562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04" y="1740788"/>
            <a:ext cx="3575712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0519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0.9333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0.9756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0.9090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0.9411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75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‘non-bankruptcy’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‘non-bankruptcy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‘bankruptcy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2158" y="1758516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0.9384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33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956" y="841720"/>
            <a:ext cx="208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7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.</a:t>
            </a:r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 XgBoost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6" y="1758516"/>
            <a:ext cx="4368378" cy="2008266"/>
          </a:xfrm>
          <a:prstGeom prst="rect">
            <a:avLst/>
          </a:prstGeom>
          <a:ln>
            <a:solidFill>
              <a:srgbClr val="BAE2E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04" y="1740788"/>
            <a:ext cx="3657599" cy="2565567"/>
          </a:xfrm>
          <a:prstGeom prst="rect">
            <a:avLst/>
          </a:prstGeom>
          <a:ln>
            <a:solidFill>
              <a:srgbClr val="BAE2E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6146" y="1440701"/>
            <a:ext cx="217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Classification Report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0519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2158" y="1440701"/>
            <a:ext cx="174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ROC Curve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955" y="3961449"/>
            <a:ext cx="4314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From classification report we got </a:t>
            </a:r>
          </a:p>
          <a:p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 Accuracy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0.9466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Precision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0.9545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Recall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0.9545</a:t>
            </a:r>
          </a:p>
          <a:p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    F1 Score: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0.9545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579" y="4369896"/>
            <a:ext cx="3843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in confusion matrix out of those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75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cases, the classifier predicted ‘non-bankruptcy’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and ‘bankruptcy’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 actual it’s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44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‘non-bankruptcy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 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times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‘bankruptcy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’.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63337" y="4952092"/>
            <a:ext cx="38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Here AUC-ROC Score is </a:t>
            </a:r>
            <a:r>
              <a:rPr lang="en-US" sz="18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0.9450</a:t>
            </a:r>
            <a:r>
              <a:rPr lang="en-US" sz="1800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, which is a good score.</a:t>
            </a:r>
            <a:endParaRPr lang="en-US" sz="18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145" y="6252003"/>
            <a:ext cx="669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C0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 here overall model performance is good as per score.</a:t>
            </a:r>
            <a:endParaRPr lang="en-US" sz="2000" dirty="0">
              <a:solidFill>
                <a:srgbClr val="C0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72" y="1758515"/>
            <a:ext cx="3338909" cy="30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PERFORMANCE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831" y="4078696"/>
            <a:ext cx="580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Candara" panose="020E0502030303020204" pitchFamily="34" charset="0"/>
              </a:rPr>
              <a:t>So according to the </a:t>
            </a:r>
            <a:r>
              <a:rPr lang="en-US" sz="2000" dirty="0" smtClean="0">
                <a:latin typeface="Candara" panose="020E0502030303020204" pitchFamily="34" charset="0"/>
              </a:rPr>
              <a:t>results performance of all the models are good, but </a:t>
            </a:r>
            <a:r>
              <a:rPr lang="en-US" sz="2000" b="1" dirty="0">
                <a:solidFill>
                  <a:srgbClr val="C00000"/>
                </a:solidFill>
                <a:latin typeface="Candara" panose="020E0502030303020204" pitchFamily="34" charset="0"/>
              </a:rPr>
              <a:t>Decision tree </a:t>
            </a:r>
            <a:r>
              <a:rPr lang="en-US" sz="2000" dirty="0">
                <a:latin typeface="Candara" panose="020E0502030303020204" pitchFamily="34" charset="0"/>
              </a:rPr>
              <a:t>and </a:t>
            </a:r>
            <a:r>
              <a:rPr lang="en-US" sz="2000" b="1" dirty="0">
                <a:solidFill>
                  <a:srgbClr val="C00000"/>
                </a:solidFill>
                <a:latin typeface="Candara" panose="020E0502030303020204" pitchFamily="34" charset="0"/>
              </a:rPr>
              <a:t>Random forest</a:t>
            </a:r>
            <a:r>
              <a:rPr lang="en-US" sz="2000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en-US" sz="2000" dirty="0">
                <a:latin typeface="Candara" panose="020E0502030303020204" pitchFamily="34" charset="0"/>
              </a:rPr>
              <a:t>are the best performers.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1" y="1072794"/>
            <a:ext cx="5902782" cy="25984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20" y="1072794"/>
            <a:ext cx="5989258" cy="468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DEPLOYMENT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955" y="2005222"/>
            <a:ext cx="415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Candara" panose="020E0502030303020204" pitchFamily="34" charset="0"/>
              </a:rPr>
              <a:t>Here we used </a:t>
            </a:r>
            <a:r>
              <a:rPr lang="en-US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Decision tree </a:t>
            </a:r>
            <a:r>
              <a:rPr lang="en-US" sz="2400" dirty="0" smtClean="0">
                <a:latin typeface="Candara" panose="020E0502030303020204" pitchFamily="34" charset="0"/>
              </a:rPr>
              <a:t>model for Deployment.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98" y="912414"/>
            <a:ext cx="6973669" cy="5761341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grpSp>
        <p:nvGrpSpPr>
          <p:cNvPr id="76" name="Google Shape;5115;p78"/>
          <p:cNvGrpSpPr/>
          <p:nvPr/>
        </p:nvGrpSpPr>
        <p:grpSpPr>
          <a:xfrm rot="16200000">
            <a:off x="2553553" y="4611520"/>
            <a:ext cx="2811438" cy="1313028"/>
            <a:chOff x="238125" y="1151100"/>
            <a:chExt cx="7139450" cy="3412300"/>
          </a:xfrm>
        </p:grpSpPr>
        <p:sp>
          <p:nvSpPr>
            <p:cNvPr id="77" name="Google Shape;5116;p78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117;p78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18;p78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119;p78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120;p78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21;p78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22;p78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123;p78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24;p78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25;p78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26;p78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27;p78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272956" y="2946312"/>
            <a:ext cx="4158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As the Test Accuracy of this model is </a:t>
            </a:r>
            <a:r>
              <a:rPr lang="en-US" sz="2400" dirty="0" smtClean="0">
                <a:solidFill>
                  <a:srgbClr val="C00000"/>
                </a:solidFill>
                <a:latin typeface="Candara" panose="020E0502030303020204" pitchFamily="34" charset="0"/>
              </a:rPr>
              <a:t>96%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we can say our </a:t>
            </a:r>
            <a:r>
              <a:rPr lang="en-US" sz="2400" dirty="0" smtClean="0">
                <a:solidFill>
                  <a:srgbClr val="C00000"/>
                </a:solidFill>
                <a:latin typeface="Candara" panose="020E0502030303020204" pitchFamily="34" charset="0"/>
              </a:rPr>
              <a:t>96%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predictions will be correct.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72957" y="1066103"/>
            <a:ext cx="415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ndara" panose="020E0502030303020204" pitchFamily="34" charset="0"/>
              </a:rPr>
              <a:t>W</a:t>
            </a:r>
            <a:r>
              <a:rPr lang="en-US" sz="2400" dirty="0" smtClean="0">
                <a:latin typeface="Candara" panose="020E0502030303020204" pitchFamily="34" charset="0"/>
              </a:rPr>
              <a:t>e used </a:t>
            </a:r>
            <a:r>
              <a:rPr lang="en-US" sz="24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Streamlit </a:t>
            </a:r>
            <a:r>
              <a:rPr lang="en-US" sz="2400" dirty="0" smtClean="0">
                <a:latin typeface="Candara" panose="020E0502030303020204" pitchFamily="34" charset="0"/>
              </a:rPr>
              <a:t>to deploy the model.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0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575" y="1711773"/>
            <a:ext cx="1179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At first the dataset was not separated while reading it.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575" y="2206248"/>
            <a:ext cx="11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Then our target variable “class” containing Categorical variables, which is not possible to get correlation.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575" y="3084513"/>
            <a:ext cx="11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Also we can say the dataset is </a:t>
            </a:r>
            <a:r>
              <a:rPr lang="en-US" sz="2200" b="1" dirty="0" smtClean="0">
                <a:latin typeface="Candara" panose="020E0502030303020204" pitchFamily="34" charset="0"/>
              </a:rPr>
              <a:t>slightly imbalanced </a:t>
            </a:r>
            <a:r>
              <a:rPr lang="en-US" sz="2200" dirty="0">
                <a:latin typeface="Candara" panose="020E0502030303020204" pitchFamily="34" charset="0"/>
              </a:rPr>
              <a:t>as it contains 42.80% observation of </a:t>
            </a:r>
            <a:r>
              <a:rPr lang="en-US" sz="2200" dirty="0">
                <a:latin typeface="Candara" panose="020E0502030303020204" pitchFamily="34" charset="0"/>
                <a:cs typeface="Times New Roman" panose="02020603050405020304" pitchFamily="18" charset="0"/>
              </a:rPr>
              <a:t>Bankruptcy and 57.20% of Non- Bankruptcy</a:t>
            </a:r>
            <a:r>
              <a:rPr lang="en-US" sz="2200" dirty="0" smtClean="0">
                <a:latin typeface="Candara" panose="020E0502030303020204" pitchFamily="34" charset="0"/>
              </a:rPr>
              <a:t>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575" y="3962778"/>
            <a:ext cx="11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At the time of checking correlation we observed that 3 features having highest correlation with target variable.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956" y="841720"/>
            <a:ext cx="338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Challenges Faced 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75" y="4841043"/>
            <a:ext cx="1179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The major problem we </a:t>
            </a:r>
            <a:r>
              <a:rPr lang="en-US" sz="2200" dirty="0">
                <a:latin typeface="Candara" panose="020E0502030303020204" pitchFamily="34" charset="0"/>
              </a:rPr>
              <a:t>have </a:t>
            </a:r>
            <a:r>
              <a:rPr lang="en-US" sz="2200" dirty="0" smtClean="0">
                <a:latin typeface="Candara" panose="020E0502030303020204" pitchFamily="34" charset="0"/>
              </a:rPr>
              <a:t>faced is </a:t>
            </a:r>
            <a:r>
              <a:rPr lang="en-US" sz="2200" b="1" dirty="0" err="1" smtClean="0">
                <a:latin typeface="Candara" panose="020E0502030303020204" pitchFamily="34" charset="0"/>
              </a:rPr>
              <a:t>Overfitting</a:t>
            </a:r>
            <a:r>
              <a:rPr lang="en-US" sz="2200" dirty="0" smtClean="0">
                <a:latin typeface="Candara" panose="020E0502030303020204" pitchFamily="34" charset="0"/>
              </a:rPr>
              <a:t> </a:t>
            </a:r>
            <a:r>
              <a:rPr lang="en-US" sz="2200" dirty="0">
                <a:latin typeface="Candara" panose="020E0502030303020204" pitchFamily="34" charset="0"/>
              </a:rPr>
              <a:t>issue at the time of model Evaluation.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2575" y="5380754"/>
            <a:ext cx="1179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Choosing the best model</a:t>
            </a:r>
            <a:r>
              <a:rPr lang="en-US" sz="2200" dirty="0" smtClean="0">
                <a:latin typeface="Candara" panose="020E0502030303020204" pitchFamily="34" charset="0"/>
              </a:rPr>
              <a:t> for deployment.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575" y="5920465"/>
            <a:ext cx="1179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Platform selection for deployment. </a:t>
            </a:r>
            <a:endParaRPr lang="en-US" sz="2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72954" y="473229"/>
            <a:ext cx="670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Verdana" panose="020B0604030504040204" pitchFamily="34" charset="0"/>
              </a:rPr>
              <a:t>How did we overcome the challenges 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069" y="1165726"/>
            <a:ext cx="8614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Candara" panose="020E0502030303020204" pitchFamily="34" charset="0"/>
              </a:rPr>
              <a:t>W</a:t>
            </a:r>
            <a:r>
              <a:rPr lang="en-US" sz="2200" dirty="0" smtClean="0">
                <a:latin typeface="Candara" panose="020E0502030303020204" pitchFamily="34" charset="0"/>
              </a:rPr>
              <a:t>e did separate the dataset by column wise at the time of reading.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070" y="1596613"/>
            <a:ext cx="1179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Candara" panose="020E0502030303020204" pitchFamily="34" charset="0"/>
              </a:rPr>
              <a:t>S</a:t>
            </a:r>
            <a:r>
              <a:rPr lang="en-US" sz="2200" dirty="0" smtClean="0">
                <a:latin typeface="Candara" panose="020E0502030303020204" pitchFamily="34" charset="0"/>
              </a:rPr>
              <a:t>o first we did convert the “class” column categorical into binary form.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070" y="2027500"/>
            <a:ext cx="11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>
                <a:latin typeface="Candara" panose="020E0502030303020204" pitchFamily="34" charset="0"/>
              </a:rPr>
              <a:t>S</a:t>
            </a:r>
            <a:r>
              <a:rPr lang="en-US" sz="2200" b="1" dirty="0" smtClean="0">
                <a:latin typeface="Candara" panose="020E0502030303020204" pitchFamily="34" charset="0"/>
              </a:rPr>
              <a:t>lightly imbalanced </a:t>
            </a:r>
            <a:r>
              <a:rPr lang="en-US" sz="2200" dirty="0" smtClean="0">
                <a:latin typeface="Candara" panose="020E0502030303020204" pitchFamily="34" charset="0"/>
              </a:rPr>
              <a:t>is</a:t>
            </a:r>
            <a:r>
              <a:rPr lang="en-US" sz="22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 not a major issue as it’s acceptable for machine learning algorithms, so we go through it</a:t>
            </a:r>
            <a:r>
              <a:rPr lang="en-US" sz="2200" dirty="0" smtClean="0">
                <a:latin typeface="Candara" panose="020E0502030303020204" pitchFamily="34" charset="0"/>
              </a:rPr>
              <a:t>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5070" y="2796941"/>
            <a:ext cx="11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We observed that 3 features having highest correlation with target variable, so it’s not a major issue but we can say on these factors bank should give focus more to avoid bankruptcy.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069" y="3566382"/>
            <a:ext cx="11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To avoid </a:t>
            </a:r>
            <a:r>
              <a:rPr lang="en-US" sz="2200" dirty="0" err="1" smtClean="0">
                <a:latin typeface="Candara" panose="020E0502030303020204" pitchFamily="34" charset="0"/>
              </a:rPr>
              <a:t>overfitting</a:t>
            </a:r>
            <a:r>
              <a:rPr lang="en-US" sz="2200" dirty="0" smtClean="0">
                <a:latin typeface="Candara" panose="020E0502030303020204" pitchFamily="34" charset="0"/>
              </a:rPr>
              <a:t> issue we used </a:t>
            </a:r>
            <a:r>
              <a:rPr lang="en-US" sz="2200" b="1" dirty="0" smtClean="0">
                <a:latin typeface="Candara" panose="020E0502030303020204" pitchFamily="34" charset="0"/>
              </a:rPr>
              <a:t>Feature Engineering</a:t>
            </a:r>
            <a:r>
              <a:rPr lang="en-US" sz="2200" dirty="0" smtClean="0">
                <a:latin typeface="Candara" panose="020E0502030303020204" pitchFamily="34" charset="0"/>
              </a:rPr>
              <a:t> technique, While </a:t>
            </a:r>
            <a:r>
              <a:rPr lang="en-US" sz="2200" dirty="0">
                <a:latin typeface="Candara" panose="020E0502030303020204" pitchFamily="34" charset="0"/>
              </a:rPr>
              <a:t>solving the overfitting issue, we had to engineer new features which was challenging</a:t>
            </a:r>
            <a:r>
              <a:rPr lang="en-US" sz="2200" dirty="0" smtClean="0">
                <a:latin typeface="Candara" panose="020E0502030303020204" pitchFamily="34" charset="0"/>
              </a:rPr>
              <a:t>.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068" y="4335823"/>
            <a:ext cx="11655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 smtClean="0">
                <a:latin typeface="Candara" panose="020E0502030303020204" pitchFamily="34" charset="0"/>
              </a:rPr>
              <a:t>Feature </a:t>
            </a:r>
            <a:r>
              <a:rPr lang="en-US" sz="2200" b="1" dirty="0">
                <a:latin typeface="Candara" panose="020E0502030303020204" pitchFamily="34" charset="0"/>
              </a:rPr>
              <a:t>Selection</a:t>
            </a:r>
            <a:r>
              <a:rPr lang="en-US" sz="2200" dirty="0">
                <a:latin typeface="Candara" panose="020E0502030303020204" pitchFamily="34" charset="0"/>
              </a:rPr>
              <a:t> : While proceeding with the model building part, with the idea of feature engineering we created a new feature. In order to get better accuracy, we removed 2 features, since the new feature included the interaction of these 2 features</a:t>
            </a:r>
            <a:r>
              <a:rPr lang="en-US" sz="2200" dirty="0" smtClean="0">
                <a:latin typeface="Candara" panose="020E0502030303020204" pitchFamily="34" charset="0"/>
              </a:rPr>
              <a:t>.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5069" y="5443819"/>
            <a:ext cx="11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Finally after model building 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Decision </a:t>
            </a:r>
            <a:r>
              <a:rPr lang="en-US" sz="20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tree 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model giving the best performance, So we used this model for deployment</a:t>
            </a:r>
            <a:r>
              <a:rPr lang="en-US" sz="2200" dirty="0" smtClean="0">
                <a:latin typeface="Candara" panose="020E0502030303020204" pitchFamily="34" charset="0"/>
              </a:rPr>
              <a:t>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5072" y="6171065"/>
            <a:ext cx="1179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ndara" panose="020E0502030303020204" pitchFamily="34" charset="0"/>
              </a:rPr>
              <a:t>We used </a:t>
            </a:r>
            <a:r>
              <a:rPr lang="en-US" sz="2200" b="1" dirty="0" err="1" smtClean="0">
                <a:latin typeface="Candara" panose="020E0502030303020204" pitchFamily="34" charset="0"/>
              </a:rPr>
              <a:t>Streamlit</a:t>
            </a:r>
            <a:r>
              <a:rPr lang="en-US" sz="2200" dirty="0" smtClean="0">
                <a:latin typeface="Candara" panose="020E0502030303020204" pitchFamily="34" charset="0"/>
              </a:rPr>
              <a:t> platform for deployment as it’s easy to use and also free to hosting.  </a:t>
            </a:r>
            <a:endParaRPr lang="en-US" sz="2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754075"/>
            <a:ext cx="450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PROBLEM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957" y="3376855"/>
            <a:ext cx="450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OBJECTIVE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957" y="4068864"/>
            <a:ext cx="114095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classification project, since the variable to predict is binary (bankruptcy or non-bankruptcy).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here is to model the probability that a business goes bankrupt from different features.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1446084"/>
            <a:ext cx="11409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companies goes bankrupt.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2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6937;p82"/>
          <p:cNvGrpSpPr/>
          <p:nvPr/>
        </p:nvGrpSpPr>
        <p:grpSpPr>
          <a:xfrm>
            <a:off x="6307356" y="1999746"/>
            <a:ext cx="1423889" cy="991109"/>
            <a:chOff x="6543825" y="3202075"/>
            <a:chExt cx="296975" cy="275350"/>
          </a:xfrm>
        </p:grpSpPr>
        <p:sp>
          <p:nvSpPr>
            <p:cNvPr id="8" name="Google Shape;6938;p82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39;p82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40;p82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41;p82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42;p82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43;p82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44;p82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Freeform 29"/>
          <p:cNvSpPr/>
          <p:nvPr/>
        </p:nvSpPr>
        <p:spPr>
          <a:xfrm>
            <a:off x="2832401" y="1999746"/>
            <a:ext cx="5256664" cy="3189985"/>
          </a:xfrm>
          <a:custGeom>
            <a:avLst/>
            <a:gdLst>
              <a:gd name="connsiteX0" fmla="*/ 2625952 w 5256664"/>
              <a:gd name="connsiteY0" fmla="*/ 0 h 3189985"/>
              <a:gd name="connsiteX1" fmla="*/ 3097510 w 5256664"/>
              <a:gd name="connsiteY1" fmla="*/ 325868 h 3189985"/>
              <a:gd name="connsiteX2" fmla="*/ 3097510 w 5256664"/>
              <a:gd name="connsiteY2" fmla="*/ 1217415 h 3189985"/>
              <a:gd name="connsiteX3" fmla="*/ 3096151 w 5256664"/>
              <a:gd name="connsiteY3" fmla="*/ 1226135 h 3189985"/>
              <a:gd name="connsiteX4" fmla="*/ 4784571 w 5256664"/>
              <a:gd name="connsiteY4" fmla="*/ 1226135 h 3189985"/>
              <a:gd name="connsiteX5" fmla="*/ 5256664 w 5256664"/>
              <a:gd name="connsiteY5" fmla="*/ 1543721 h 3189985"/>
              <a:gd name="connsiteX6" fmla="*/ 5256664 w 5256664"/>
              <a:gd name="connsiteY6" fmla="*/ 2435268 h 3189985"/>
              <a:gd name="connsiteX7" fmla="*/ 4784571 w 5256664"/>
              <a:gd name="connsiteY7" fmla="*/ 2752494 h 3189985"/>
              <a:gd name="connsiteX8" fmla="*/ 4733722 w 5256664"/>
              <a:gd name="connsiteY8" fmla="*/ 2752494 h 3189985"/>
              <a:gd name="connsiteX9" fmla="*/ 4733722 w 5256664"/>
              <a:gd name="connsiteY9" fmla="*/ 3189985 h 3189985"/>
              <a:gd name="connsiteX10" fmla="*/ 3764914 w 5256664"/>
              <a:gd name="connsiteY10" fmla="*/ 2752494 h 3189985"/>
              <a:gd name="connsiteX11" fmla="*/ 2630712 w 5256664"/>
              <a:gd name="connsiteY11" fmla="*/ 2752494 h 3189985"/>
              <a:gd name="connsiteX12" fmla="*/ 2159154 w 5256664"/>
              <a:gd name="connsiteY12" fmla="*/ 2435268 h 3189985"/>
              <a:gd name="connsiteX13" fmla="*/ 2159154 w 5256664"/>
              <a:gd name="connsiteY13" fmla="*/ 1543721 h 3189985"/>
              <a:gd name="connsiteX14" fmla="*/ 2160508 w 5256664"/>
              <a:gd name="connsiteY14" fmla="*/ 1534641 h 3189985"/>
              <a:gd name="connsiteX15" fmla="*/ 1491751 w 5256664"/>
              <a:gd name="connsiteY15" fmla="*/ 1534641 h 3189985"/>
              <a:gd name="connsiteX16" fmla="*/ 522942 w 5256664"/>
              <a:gd name="connsiteY16" fmla="*/ 1972132 h 3189985"/>
              <a:gd name="connsiteX17" fmla="*/ 522942 w 5256664"/>
              <a:gd name="connsiteY17" fmla="*/ 1534641 h 3189985"/>
              <a:gd name="connsiteX18" fmla="*/ 472093 w 5256664"/>
              <a:gd name="connsiteY18" fmla="*/ 1534641 h 3189985"/>
              <a:gd name="connsiteX19" fmla="*/ 0 w 5256664"/>
              <a:gd name="connsiteY19" fmla="*/ 1217415 h 3189985"/>
              <a:gd name="connsiteX20" fmla="*/ 0 w 5256664"/>
              <a:gd name="connsiteY20" fmla="*/ 325868 h 3189985"/>
              <a:gd name="connsiteX21" fmla="*/ 472093 w 5256664"/>
              <a:gd name="connsiteY21" fmla="*/ 8282 h 3189985"/>
              <a:gd name="connsiteX22" fmla="*/ 2625952 w 5256664"/>
              <a:gd name="connsiteY22" fmla="*/ 8282 h 3189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256664" h="3189985">
                <a:moveTo>
                  <a:pt x="2625952" y="0"/>
                </a:moveTo>
                <a:cubicBezTo>
                  <a:pt x="2880732" y="0"/>
                  <a:pt x="3097510" y="145471"/>
                  <a:pt x="3097510" y="325868"/>
                </a:cubicBezTo>
                <a:lnTo>
                  <a:pt x="3097510" y="1217415"/>
                </a:lnTo>
                <a:lnTo>
                  <a:pt x="3096151" y="1226135"/>
                </a:lnTo>
                <a:lnTo>
                  <a:pt x="4784571" y="1226135"/>
                </a:lnTo>
                <a:cubicBezTo>
                  <a:pt x="5052733" y="1226135"/>
                  <a:pt x="5256664" y="1363323"/>
                  <a:pt x="5256664" y="1543721"/>
                </a:cubicBezTo>
                <a:lnTo>
                  <a:pt x="5256664" y="2435268"/>
                </a:lnTo>
                <a:cubicBezTo>
                  <a:pt x="5256664" y="2607023"/>
                  <a:pt x="5052733" y="2752494"/>
                  <a:pt x="4784571" y="2752494"/>
                </a:cubicBezTo>
                <a:lnTo>
                  <a:pt x="4733722" y="2752494"/>
                </a:lnTo>
                <a:lnTo>
                  <a:pt x="4733722" y="3189985"/>
                </a:lnTo>
                <a:lnTo>
                  <a:pt x="3764914" y="2752494"/>
                </a:lnTo>
                <a:lnTo>
                  <a:pt x="2630712" y="2752494"/>
                </a:lnTo>
                <a:cubicBezTo>
                  <a:pt x="2375932" y="2752494"/>
                  <a:pt x="2159154" y="2607023"/>
                  <a:pt x="2159154" y="2435268"/>
                </a:cubicBezTo>
                <a:lnTo>
                  <a:pt x="2159154" y="1543721"/>
                </a:lnTo>
                <a:lnTo>
                  <a:pt x="2160508" y="1534641"/>
                </a:lnTo>
                <a:lnTo>
                  <a:pt x="1491751" y="1534641"/>
                </a:lnTo>
                <a:lnTo>
                  <a:pt x="522942" y="1972132"/>
                </a:lnTo>
                <a:lnTo>
                  <a:pt x="522942" y="1534641"/>
                </a:lnTo>
                <a:lnTo>
                  <a:pt x="472093" y="1534641"/>
                </a:lnTo>
                <a:cubicBezTo>
                  <a:pt x="203932" y="1534641"/>
                  <a:pt x="0" y="1389170"/>
                  <a:pt x="0" y="1217415"/>
                </a:cubicBezTo>
                <a:lnTo>
                  <a:pt x="0" y="325868"/>
                </a:lnTo>
                <a:cubicBezTo>
                  <a:pt x="0" y="145471"/>
                  <a:pt x="203932" y="8282"/>
                  <a:pt x="472093" y="8282"/>
                </a:cubicBezTo>
                <a:lnTo>
                  <a:pt x="2625952" y="8282"/>
                </a:lnTo>
                <a:close/>
              </a:path>
            </a:pathLst>
          </a:custGeom>
          <a:solidFill>
            <a:srgbClr val="657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18300" y="2261354"/>
            <a:ext cx="2831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Thank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60733" y="3428484"/>
            <a:ext cx="2189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You !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754075"/>
            <a:ext cx="450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DETAILS OF DATASET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957" y="1277295"/>
            <a:ext cx="11409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file contains 7 features about 250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set includes the following variables:</a:t>
            </a:r>
          </a:p>
          <a:p>
            <a:pPr lvl="0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7449" y="2142699"/>
            <a:ext cx="1030406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industrial_risk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0=low risk, 0.5=medium risk, 1=high risk.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management_risk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0=low risk, 0.5=medium risk, 1=high risk.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flexibility: 0=low flexibility, 0.5=medium flexibility, 1=high flexibility.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credibility: 0=low credibility, 0.5=medium credibility, 1=high credibility.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competitiveness: 0=low competitiveness, 0.5=medium competitiveness, 1=high competitiveness.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operating_risk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0=low risk, 0.5=medium risk, 1=high risk.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class: bankruptcy, non-bankruptcy (target variable).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3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04719" y="208300"/>
            <a:ext cx="824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ARCHITECTURE / PROJECT FLOW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19618" y="1199807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Business Understanding</a:t>
            </a:r>
            <a:endParaRPr lang="en-US" sz="1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19618" y="2757532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Data Collection</a:t>
            </a:r>
            <a:endParaRPr lang="en-US" sz="1800" dirty="0"/>
          </a:p>
        </p:txBody>
      </p:sp>
      <p:sp>
        <p:nvSpPr>
          <p:cNvPr id="13" name="Rounded Rectangle 12"/>
          <p:cNvSpPr/>
          <p:nvPr/>
        </p:nvSpPr>
        <p:spPr>
          <a:xfrm>
            <a:off x="1719618" y="4315257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Data Understanding</a:t>
            </a:r>
            <a:endParaRPr lang="en-US" sz="1800" dirty="0"/>
          </a:p>
        </p:txBody>
      </p:sp>
      <p:sp>
        <p:nvSpPr>
          <p:cNvPr id="14" name="Rounded Rectangle 13"/>
          <p:cNvSpPr/>
          <p:nvPr/>
        </p:nvSpPr>
        <p:spPr>
          <a:xfrm>
            <a:off x="1719618" y="5872982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Data Preparation </a:t>
            </a:r>
            <a:r>
              <a:rPr lang="en-US" dirty="0" smtClean="0"/>
              <a:t>(Data Cleaning &amp; EDA)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5515970" y="5872981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Model Building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515970" y="4315257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Train the Model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515970" y="1199806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Prediction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515970" y="2757532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Model Evaluation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9025008" y="1216438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Deployment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9025008" y="2732113"/>
            <a:ext cx="2251882" cy="709683"/>
          </a:xfrm>
          <a:prstGeom prst="roundRect">
            <a:avLst/>
          </a:prstGeom>
          <a:solidFill>
            <a:srgbClr val="899A5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Monitoring Data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 rot="10800000">
            <a:off x="6433783" y="1970563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9942821" y="1978420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2637431" y="5086015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2637431" y="3528290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2637431" y="1970563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0800000">
            <a:off x="6433783" y="5086014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0800000">
            <a:off x="6433783" y="3528289"/>
            <a:ext cx="416256" cy="725892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6200000">
            <a:off x="4535607" y="5527663"/>
            <a:ext cx="416256" cy="1400318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 rot="16200000">
            <a:off x="8188302" y="998145"/>
            <a:ext cx="416256" cy="1113003"/>
          </a:xfrm>
          <a:prstGeom prst="downArrow">
            <a:avLst/>
          </a:prstGeom>
        </p:spPr>
        <p:style>
          <a:lnRef idx="0">
            <a:schemeClr val="dk1"/>
          </a:lnRef>
          <a:fillRef idx="1001">
            <a:schemeClr val="dk2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oogle Shape;7114;p83"/>
          <p:cNvGrpSpPr/>
          <p:nvPr/>
        </p:nvGrpSpPr>
        <p:grpSpPr>
          <a:xfrm>
            <a:off x="963980" y="5992397"/>
            <a:ext cx="523625" cy="503545"/>
            <a:chOff x="-31817400" y="3910025"/>
            <a:chExt cx="301675" cy="294075"/>
          </a:xfrm>
        </p:grpSpPr>
        <p:sp>
          <p:nvSpPr>
            <p:cNvPr id="33" name="Google Shape;7115;p83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116;p83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17;p83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8678;p86"/>
          <p:cNvGrpSpPr/>
          <p:nvPr/>
        </p:nvGrpSpPr>
        <p:grpSpPr>
          <a:xfrm>
            <a:off x="943508" y="1291927"/>
            <a:ext cx="564568" cy="500530"/>
            <a:chOff x="-2310650" y="3958175"/>
            <a:chExt cx="293825" cy="291450"/>
          </a:xfrm>
        </p:grpSpPr>
        <p:sp>
          <p:nvSpPr>
            <p:cNvPr id="37" name="Google Shape;8679;p86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80;p86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673;p86"/>
          <p:cNvGrpSpPr/>
          <p:nvPr/>
        </p:nvGrpSpPr>
        <p:grpSpPr>
          <a:xfrm>
            <a:off x="965146" y="2732113"/>
            <a:ext cx="521291" cy="634168"/>
            <a:chOff x="-2310650" y="3525775"/>
            <a:chExt cx="292250" cy="363125"/>
          </a:xfrm>
        </p:grpSpPr>
        <p:sp>
          <p:nvSpPr>
            <p:cNvPr id="40" name="Google Shape;8674;p86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75;p86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76;p86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77;p86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0042;p92"/>
          <p:cNvGrpSpPr/>
          <p:nvPr/>
        </p:nvGrpSpPr>
        <p:grpSpPr>
          <a:xfrm>
            <a:off x="8058597" y="4464523"/>
            <a:ext cx="470448" cy="486548"/>
            <a:chOff x="6266150" y="3648425"/>
            <a:chExt cx="268525" cy="268525"/>
          </a:xfrm>
        </p:grpSpPr>
        <p:sp>
          <p:nvSpPr>
            <p:cNvPr id="45" name="Google Shape;10043;p92"/>
            <p:cNvSpPr/>
            <p:nvPr/>
          </p:nvSpPr>
          <p:spPr>
            <a:xfrm>
              <a:off x="6362000" y="3648425"/>
              <a:ext cx="172675" cy="151850"/>
            </a:xfrm>
            <a:custGeom>
              <a:avLst/>
              <a:gdLst/>
              <a:ahLst/>
              <a:cxnLst/>
              <a:rect l="l" t="t" r="r" b="b"/>
              <a:pathLst>
                <a:path w="6907" h="6074" extrusionOk="0">
                  <a:moveTo>
                    <a:pt x="2811" y="1263"/>
                  </a:moveTo>
                  <a:cubicBezTo>
                    <a:pt x="3192" y="1310"/>
                    <a:pt x="3192" y="1858"/>
                    <a:pt x="2811" y="1882"/>
                  </a:cubicBezTo>
                  <a:lnTo>
                    <a:pt x="1549" y="1882"/>
                  </a:lnTo>
                  <a:cubicBezTo>
                    <a:pt x="1168" y="1858"/>
                    <a:pt x="1168" y="1310"/>
                    <a:pt x="1549" y="1263"/>
                  </a:cubicBezTo>
                  <a:close/>
                  <a:moveTo>
                    <a:pt x="2799" y="2549"/>
                  </a:moveTo>
                  <a:cubicBezTo>
                    <a:pt x="2948" y="2549"/>
                    <a:pt x="3097" y="2644"/>
                    <a:pt x="3120" y="2834"/>
                  </a:cubicBezTo>
                  <a:lnTo>
                    <a:pt x="3120" y="4501"/>
                  </a:lnTo>
                  <a:cubicBezTo>
                    <a:pt x="3097" y="4692"/>
                    <a:pt x="2948" y="4787"/>
                    <a:pt x="2799" y="4787"/>
                  </a:cubicBezTo>
                  <a:cubicBezTo>
                    <a:pt x="2650" y="4787"/>
                    <a:pt x="2501" y="4692"/>
                    <a:pt x="2478" y="4501"/>
                  </a:cubicBezTo>
                  <a:lnTo>
                    <a:pt x="2478" y="2834"/>
                  </a:lnTo>
                  <a:cubicBezTo>
                    <a:pt x="2501" y="2644"/>
                    <a:pt x="2650" y="2549"/>
                    <a:pt x="2799" y="2549"/>
                  </a:cubicBezTo>
                  <a:close/>
                  <a:moveTo>
                    <a:pt x="4061" y="1929"/>
                  </a:moveTo>
                  <a:cubicBezTo>
                    <a:pt x="4210" y="1929"/>
                    <a:pt x="4359" y="2025"/>
                    <a:pt x="4383" y="2215"/>
                  </a:cubicBezTo>
                  <a:lnTo>
                    <a:pt x="4383" y="4501"/>
                  </a:lnTo>
                  <a:cubicBezTo>
                    <a:pt x="4359" y="4692"/>
                    <a:pt x="4210" y="4787"/>
                    <a:pt x="4061" y="4787"/>
                  </a:cubicBezTo>
                  <a:cubicBezTo>
                    <a:pt x="3912" y="4787"/>
                    <a:pt x="3763" y="4692"/>
                    <a:pt x="3740" y="4501"/>
                  </a:cubicBezTo>
                  <a:lnTo>
                    <a:pt x="3740" y="2215"/>
                  </a:lnTo>
                  <a:cubicBezTo>
                    <a:pt x="3763" y="2025"/>
                    <a:pt x="3912" y="1929"/>
                    <a:pt x="4061" y="1929"/>
                  </a:cubicBezTo>
                  <a:close/>
                  <a:moveTo>
                    <a:pt x="5311" y="1286"/>
                  </a:moveTo>
                  <a:cubicBezTo>
                    <a:pt x="5460" y="1286"/>
                    <a:pt x="5609" y="1382"/>
                    <a:pt x="5621" y="1572"/>
                  </a:cubicBezTo>
                  <a:lnTo>
                    <a:pt x="5621" y="4501"/>
                  </a:lnTo>
                  <a:cubicBezTo>
                    <a:pt x="5609" y="4692"/>
                    <a:pt x="5460" y="4787"/>
                    <a:pt x="5311" y="4787"/>
                  </a:cubicBezTo>
                  <a:cubicBezTo>
                    <a:pt x="5163" y="4787"/>
                    <a:pt x="5014" y="4692"/>
                    <a:pt x="5002" y="4501"/>
                  </a:cubicBezTo>
                  <a:lnTo>
                    <a:pt x="5002" y="1572"/>
                  </a:lnTo>
                  <a:cubicBezTo>
                    <a:pt x="5014" y="1382"/>
                    <a:pt x="5163" y="1286"/>
                    <a:pt x="5311" y="1286"/>
                  </a:cubicBezTo>
                  <a:close/>
                  <a:moveTo>
                    <a:pt x="1549" y="3150"/>
                  </a:moveTo>
                  <a:cubicBezTo>
                    <a:pt x="1704" y="3150"/>
                    <a:pt x="1858" y="3251"/>
                    <a:pt x="1858" y="3453"/>
                  </a:cubicBezTo>
                  <a:lnTo>
                    <a:pt x="1858" y="4501"/>
                  </a:lnTo>
                  <a:cubicBezTo>
                    <a:pt x="1858" y="4716"/>
                    <a:pt x="1704" y="4823"/>
                    <a:pt x="1549" y="4823"/>
                  </a:cubicBezTo>
                  <a:cubicBezTo>
                    <a:pt x="1394" y="4823"/>
                    <a:pt x="1239" y="4716"/>
                    <a:pt x="1239" y="4501"/>
                  </a:cubicBezTo>
                  <a:lnTo>
                    <a:pt x="1239" y="3453"/>
                  </a:lnTo>
                  <a:cubicBezTo>
                    <a:pt x="1239" y="3251"/>
                    <a:pt x="1394" y="3150"/>
                    <a:pt x="1549" y="3150"/>
                  </a:cubicBezTo>
                  <a:close/>
                  <a:moveTo>
                    <a:pt x="930" y="0"/>
                  </a:moveTo>
                  <a:cubicBezTo>
                    <a:pt x="406" y="0"/>
                    <a:pt x="1" y="429"/>
                    <a:pt x="1" y="953"/>
                  </a:cubicBezTo>
                  <a:lnTo>
                    <a:pt x="1" y="5144"/>
                  </a:lnTo>
                  <a:cubicBezTo>
                    <a:pt x="1" y="5644"/>
                    <a:pt x="406" y="6073"/>
                    <a:pt x="930" y="6073"/>
                  </a:cubicBezTo>
                  <a:lnTo>
                    <a:pt x="2620" y="6073"/>
                  </a:lnTo>
                  <a:lnTo>
                    <a:pt x="3120" y="5216"/>
                  </a:lnTo>
                  <a:cubicBezTo>
                    <a:pt x="3182" y="5123"/>
                    <a:pt x="3283" y="5071"/>
                    <a:pt x="3392" y="5071"/>
                  </a:cubicBezTo>
                  <a:cubicBezTo>
                    <a:pt x="3452" y="5071"/>
                    <a:pt x="3514" y="5087"/>
                    <a:pt x="3573" y="5120"/>
                  </a:cubicBezTo>
                  <a:cubicBezTo>
                    <a:pt x="3716" y="5192"/>
                    <a:pt x="3763" y="5406"/>
                    <a:pt x="3668" y="5549"/>
                  </a:cubicBezTo>
                  <a:lnTo>
                    <a:pt x="3359" y="6073"/>
                  </a:lnTo>
                  <a:lnTo>
                    <a:pt x="5954" y="6073"/>
                  </a:lnTo>
                  <a:cubicBezTo>
                    <a:pt x="6478" y="6073"/>
                    <a:pt x="6883" y="5644"/>
                    <a:pt x="6907" y="5144"/>
                  </a:cubicBezTo>
                  <a:lnTo>
                    <a:pt x="6907" y="953"/>
                  </a:lnTo>
                  <a:cubicBezTo>
                    <a:pt x="6883" y="429"/>
                    <a:pt x="6478" y="0"/>
                    <a:pt x="5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44;p92"/>
            <p:cNvSpPr/>
            <p:nvPr/>
          </p:nvSpPr>
          <p:spPr>
            <a:xfrm>
              <a:off x="6289975" y="3780600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39" y="0"/>
                  </a:moveTo>
                  <a:cubicBezTo>
                    <a:pt x="548" y="0"/>
                    <a:pt x="0" y="548"/>
                    <a:pt x="0" y="1262"/>
                  </a:cubicBezTo>
                  <a:cubicBezTo>
                    <a:pt x="0" y="1953"/>
                    <a:pt x="548" y="2501"/>
                    <a:pt x="1239" y="2501"/>
                  </a:cubicBezTo>
                  <a:cubicBezTo>
                    <a:pt x="1929" y="2501"/>
                    <a:pt x="2501" y="1953"/>
                    <a:pt x="2501" y="1262"/>
                  </a:cubicBezTo>
                  <a:cubicBezTo>
                    <a:pt x="2501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45;p92"/>
            <p:cNvSpPr/>
            <p:nvPr/>
          </p:nvSpPr>
          <p:spPr>
            <a:xfrm>
              <a:off x="6266150" y="3800825"/>
              <a:ext cx="179225" cy="116125"/>
            </a:xfrm>
            <a:custGeom>
              <a:avLst/>
              <a:gdLst/>
              <a:ahLst/>
              <a:cxnLst/>
              <a:rect l="l" t="t" r="r" b="b"/>
              <a:pathLst>
                <a:path w="7169" h="4645" extrusionOk="0">
                  <a:moveTo>
                    <a:pt x="6431" y="1"/>
                  </a:moveTo>
                  <a:lnTo>
                    <a:pt x="5526" y="1501"/>
                  </a:lnTo>
                  <a:lnTo>
                    <a:pt x="3763" y="1501"/>
                  </a:lnTo>
                  <a:cubicBezTo>
                    <a:pt x="3404" y="2054"/>
                    <a:pt x="2812" y="2342"/>
                    <a:pt x="2210" y="2342"/>
                  </a:cubicBezTo>
                  <a:cubicBezTo>
                    <a:pt x="1776" y="2342"/>
                    <a:pt x="1337" y="2192"/>
                    <a:pt x="977" y="1882"/>
                  </a:cubicBezTo>
                  <a:cubicBezTo>
                    <a:pt x="358" y="2287"/>
                    <a:pt x="1" y="2978"/>
                    <a:pt x="1" y="3692"/>
                  </a:cubicBezTo>
                  <a:lnTo>
                    <a:pt x="1" y="4335"/>
                  </a:lnTo>
                  <a:cubicBezTo>
                    <a:pt x="1" y="4502"/>
                    <a:pt x="120" y="4645"/>
                    <a:pt x="310" y="4645"/>
                  </a:cubicBezTo>
                  <a:lnTo>
                    <a:pt x="4073" y="4645"/>
                  </a:lnTo>
                  <a:cubicBezTo>
                    <a:pt x="4240" y="4645"/>
                    <a:pt x="4383" y="4502"/>
                    <a:pt x="4383" y="4335"/>
                  </a:cubicBezTo>
                  <a:lnTo>
                    <a:pt x="4383" y="3692"/>
                  </a:lnTo>
                  <a:cubicBezTo>
                    <a:pt x="4383" y="3382"/>
                    <a:pt x="4311" y="3049"/>
                    <a:pt x="4168" y="2763"/>
                  </a:cubicBezTo>
                  <a:lnTo>
                    <a:pt x="5430" y="2763"/>
                  </a:lnTo>
                  <a:cubicBezTo>
                    <a:pt x="5764" y="2763"/>
                    <a:pt x="6050" y="2478"/>
                    <a:pt x="6050" y="2120"/>
                  </a:cubicBezTo>
                  <a:cubicBezTo>
                    <a:pt x="6050" y="2049"/>
                    <a:pt x="6050" y="1977"/>
                    <a:pt x="6026" y="1906"/>
                  </a:cubicBezTo>
                  <a:lnTo>
                    <a:pt x="7169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709;p82"/>
          <p:cNvGrpSpPr/>
          <p:nvPr/>
        </p:nvGrpSpPr>
        <p:grpSpPr>
          <a:xfrm>
            <a:off x="884746" y="4347022"/>
            <a:ext cx="604213" cy="636621"/>
            <a:chOff x="580725" y="3617925"/>
            <a:chExt cx="299325" cy="297375"/>
          </a:xfrm>
        </p:grpSpPr>
        <p:sp>
          <p:nvSpPr>
            <p:cNvPr id="50" name="Google Shape;6710;p82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711;p82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712;p82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713;p82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714;p82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0124;p92"/>
          <p:cNvGrpSpPr/>
          <p:nvPr/>
        </p:nvGrpSpPr>
        <p:grpSpPr>
          <a:xfrm>
            <a:off x="4774904" y="2890153"/>
            <a:ext cx="502384" cy="551643"/>
            <a:chOff x="3387575" y="4075825"/>
            <a:chExt cx="236375" cy="268600"/>
          </a:xfrm>
        </p:grpSpPr>
        <p:sp>
          <p:nvSpPr>
            <p:cNvPr id="56" name="Google Shape;10125;p92"/>
            <p:cNvSpPr/>
            <p:nvPr/>
          </p:nvSpPr>
          <p:spPr>
            <a:xfrm>
              <a:off x="3491175" y="4249150"/>
              <a:ext cx="47050" cy="16100"/>
            </a:xfrm>
            <a:custGeom>
              <a:avLst/>
              <a:gdLst/>
              <a:ahLst/>
              <a:cxnLst/>
              <a:rect l="l" t="t" r="r" b="b"/>
              <a:pathLst>
                <a:path w="1882" h="644" extrusionOk="0">
                  <a:moveTo>
                    <a:pt x="0" y="0"/>
                  </a:moveTo>
                  <a:lnTo>
                    <a:pt x="0" y="548"/>
                  </a:lnTo>
                  <a:cubicBezTo>
                    <a:pt x="0" y="595"/>
                    <a:pt x="24" y="643"/>
                    <a:pt x="96" y="643"/>
                  </a:cubicBezTo>
                  <a:lnTo>
                    <a:pt x="1763" y="643"/>
                  </a:lnTo>
                  <a:cubicBezTo>
                    <a:pt x="1834" y="643"/>
                    <a:pt x="1882" y="595"/>
                    <a:pt x="1882" y="548"/>
                  </a:cubicBezTo>
                  <a:lnTo>
                    <a:pt x="1882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126;p92"/>
            <p:cNvSpPr/>
            <p:nvPr/>
          </p:nvSpPr>
          <p:spPr>
            <a:xfrm>
              <a:off x="3447975" y="4123750"/>
              <a:ext cx="130150" cy="109925"/>
            </a:xfrm>
            <a:custGeom>
              <a:avLst/>
              <a:gdLst/>
              <a:ahLst/>
              <a:cxnLst/>
              <a:rect l="l" t="t" r="r" b="b"/>
              <a:pathLst>
                <a:path w="5206" h="4397" extrusionOk="0">
                  <a:moveTo>
                    <a:pt x="2642" y="0"/>
                  </a:moveTo>
                  <a:cubicBezTo>
                    <a:pt x="962" y="0"/>
                    <a:pt x="0" y="2008"/>
                    <a:pt x="1181" y="3301"/>
                  </a:cubicBezTo>
                  <a:cubicBezTo>
                    <a:pt x="1443" y="3611"/>
                    <a:pt x="1633" y="3992"/>
                    <a:pt x="1681" y="4397"/>
                  </a:cubicBezTo>
                  <a:lnTo>
                    <a:pt x="2348" y="4397"/>
                  </a:lnTo>
                  <a:lnTo>
                    <a:pt x="2348" y="2730"/>
                  </a:lnTo>
                  <a:lnTo>
                    <a:pt x="1800" y="2206"/>
                  </a:lnTo>
                  <a:cubicBezTo>
                    <a:pt x="1580" y="1968"/>
                    <a:pt x="1783" y="1660"/>
                    <a:pt x="2029" y="1660"/>
                  </a:cubicBezTo>
                  <a:cubicBezTo>
                    <a:pt x="2103" y="1660"/>
                    <a:pt x="2181" y="1687"/>
                    <a:pt x="2252" y="1754"/>
                  </a:cubicBezTo>
                  <a:lnTo>
                    <a:pt x="2657" y="2158"/>
                  </a:lnTo>
                  <a:lnTo>
                    <a:pt x="3062" y="1754"/>
                  </a:lnTo>
                  <a:cubicBezTo>
                    <a:pt x="3128" y="1687"/>
                    <a:pt x="3203" y="1660"/>
                    <a:pt x="3276" y="1660"/>
                  </a:cubicBezTo>
                  <a:cubicBezTo>
                    <a:pt x="3517" y="1660"/>
                    <a:pt x="3734" y="1968"/>
                    <a:pt x="3514" y="2206"/>
                  </a:cubicBezTo>
                  <a:lnTo>
                    <a:pt x="2967" y="2730"/>
                  </a:lnTo>
                  <a:lnTo>
                    <a:pt x="2967" y="4397"/>
                  </a:lnTo>
                  <a:lnTo>
                    <a:pt x="3634" y="4397"/>
                  </a:lnTo>
                  <a:cubicBezTo>
                    <a:pt x="3681" y="3992"/>
                    <a:pt x="3872" y="3611"/>
                    <a:pt x="4157" y="3301"/>
                  </a:cubicBezTo>
                  <a:cubicBezTo>
                    <a:pt x="5205" y="2087"/>
                    <a:pt x="4467" y="182"/>
                    <a:pt x="2895" y="15"/>
                  </a:cubicBezTo>
                  <a:cubicBezTo>
                    <a:pt x="2809" y="5"/>
                    <a:pt x="2725" y="0"/>
                    <a:pt x="26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27;p92"/>
            <p:cNvSpPr/>
            <p:nvPr/>
          </p:nvSpPr>
          <p:spPr>
            <a:xfrm>
              <a:off x="3387575" y="4075825"/>
              <a:ext cx="236375" cy="268600"/>
            </a:xfrm>
            <a:custGeom>
              <a:avLst/>
              <a:gdLst/>
              <a:ahLst/>
              <a:cxnLst/>
              <a:rect l="l" t="t" r="r" b="b"/>
              <a:pathLst>
                <a:path w="9455" h="10744" extrusionOk="0">
                  <a:moveTo>
                    <a:pt x="5097" y="1313"/>
                  </a:moveTo>
                  <a:cubicBezTo>
                    <a:pt x="7335" y="1313"/>
                    <a:pt x="8526" y="3956"/>
                    <a:pt x="7050" y="5647"/>
                  </a:cubicBezTo>
                  <a:lnTo>
                    <a:pt x="7050" y="5623"/>
                  </a:lnTo>
                  <a:cubicBezTo>
                    <a:pt x="6788" y="5885"/>
                    <a:pt x="6645" y="6242"/>
                    <a:pt x="6645" y="6600"/>
                  </a:cubicBezTo>
                  <a:lnTo>
                    <a:pt x="6645" y="7481"/>
                  </a:lnTo>
                  <a:cubicBezTo>
                    <a:pt x="6645" y="7862"/>
                    <a:pt x="6311" y="8195"/>
                    <a:pt x="5907" y="8195"/>
                  </a:cubicBezTo>
                  <a:lnTo>
                    <a:pt x="4240" y="8195"/>
                  </a:lnTo>
                  <a:cubicBezTo>
                    <a:pt x="3835" y="8195"/>
                    <a:pt x="3501" y="7862"/>
                    <a:pt x="3525" y="7481"/>
                  </a:cubicBezTo>
                  <a:lnTo>
                    <a:pt x="3525" y="6623"/>
                  </a:lnTo>
                  <a:cubicBezTo>
                    <a:pt x="3501" y="6266"/>
                    <a:pt x="3382" y="5909"/>
                    <a:pt x="3120" y="5647"/>
                  </a:cubicBezTo>
                  <a:cubicBezTo>
                    <a:pt x="1644" y="3956"/>
                    <a:pt x="2835" y="1313"/>
                    <a:pt x="5097" y="1313"/>
                  </a:cubicBezTo>
                  <a:close/>
                  <a:moveTo>
                    <a:pt x="5044" y="1"/>
                  </a:moveTo>
                  <a:cubicBezTo>
                    <a:pt x="4998" y="1"/>
                    <a:pt x="4952" y="2"/>
                    <a:pt x="4906" y="3"/>
                  </a:cubicBezTo>
                  <a:cubicBezTo>
                    <a:pt x="2620" y="98"/>
                    <a:pt x="810" y="1980"/>
                    <a:pt x="787" y="4266"/>
                  </a:cubicBezTo>
                  <a:lnTo>
                    <a:pt x="144" y="6171"/>
                  </a:lnTo>
                  <a:cubicBezTo>
                    <a:pt x="1" y="6647"/>
                    <a:pt x="334" y="7147"/>
                    <a:pt x="834" y="7147"/>
                  </a:cubicBezTo>
                  <a:lnTo>
                    <a:pt x="1406" y="7147"/>
                  </a:lnTo>
                  <a:lnTo>
                    <a:pt x="1406" y="8076"/>
                  </a:lnTo>
                  <a:cubicBezTo>
                    <a:pt x="1406" y="8719"/>
                    <a:pt x="1930" y="9243"/>
                    <a:pt x="2573" y="9243"/>
                  </a:cubicBezTo>
                  <a:lnTo>
                    <a:pt x="3287" y="9243"/>
                  </a:lnTo>
                  <a:lnTo>
                    <a:pt x="3287" y="10434"/>
                  </a:lnTo>
                  <a:cubicBezTo>
                    <a:pt x="3287" y="10600"/>
                    <a:pt x="3430" y="10743"/>
                    <a:pt x="3620" y="10743"/>
                  </a:cubicBezTo>
                  <a:lnTo>
                    <a:pt x="7788" y="10743"/>
                  </a:lnTo>
                  <a:cubicBezTo>
                    <a:pt x="7978" y="10743"/>
                    <a:pt x="8121" y="10600"/>
                    <a:pt x="8121" y="10434"/>
                  </a:cubicBezTo>
                  <a:lnTo>
                    <a:pt x="8121" y="7338"/>
                  </a:lnTo>
                  <a:cubicBezTo>
                    <a:pt x="9003" y="6457"/>
                    <a:pt x="9455" y="5195"/>
                    <a:pt x="9360" y="3932"/>
                  </a:cubicBezTo>
                  <a:cubicBezTo>
                    <a:pt x="9173" y="1692"/>
                    <a:pt x="7271" y="1"/>
                    <a:pt x="50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681;p86"/>
          <p:cNvGrpSpPr/>
          <p:nvPr/>
        </p:nvGrpSpPr>
        <p:grpSpPr>
          <a:xfrm>
            <a:off x="4730626" y="1321436"/>
            <a:ext cx="551058" cy="583786"/>
            <a:chOff x="-1182750" y="3962900"/>
            <a:chExt cx="294575" cy="291450"/>
          </a:xfrm>
        </p:grpSpPr>
        <p:sp>
          <p:nvSpPr>
            <p:cNvPr id="60" name="Google Shape;8682;p86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683;p86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684;p86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685;p86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686;p86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687;p86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88;p86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6838;p82"/>
          <p:cNvGrpSpPr/>
          <p:nvPr/>
        </p:nvGrpSpPr>
        <p:grpSpPr>
          <a:xfrm>
            <a:off x="8044950" y="5951090"/>
            <a:ext cx="551775" cy="588770"/>
            <a:chOff x="1310075" y="3980250"/>
            <a:chExt cx="297750" cy="297525"/>
          </a:xfrm>
        </p:grpSpPr>
        <p:sp>
          <p:nvSpPr>
            <p:cNvPr id="71" name="Google Shape;6839;p82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840;p82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841;p82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842;p82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5951;p80"/>
          <p:cNvGrpSpPr/>
          <p:nvPr/>
        </p:nvGrpSpPr>
        <p:grpSpPr>
          <a:xfrm>
            <a:off x="11468242" y="1551084"/>
            <a:ext cx="339253" cy="318042"/>
            <a:chOff x="5049725" y="2635825"/>
            <a:chExt cx="481825" cy="451700"/>
          </a:xfrm>
        </p:grpSpPr>
        <p:sp>
          <p:nvSpPr>
            <p:cNvPr id="76" name="Google Shape;5952;p80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5953;p80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5954;p80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7" name="Google Shape;8480;p85"/>
          <p:cNvSpPr/>
          <p:nvPr/>
        </p:nvSpPr>
        <p:spPr>
          <a:xfrm>
            <a:off x="11723998" y="1278453"/>
            <a:ext cx="319435" cy="231229"/>
          </a:xfrm>
          <a:custGeom>
            <a:avLst/>
            <a:gdLst/>
            <a:ahLst/>
            <a:cxnLst/>
            <a:rect l="l" t="t" r="r" b="b"/>
            <a:pathLst>
              <a:path w="8823" h="4278" extrusionOk="0">
                <a:moveTo>
                  <a:pt x="6621" y="0"/>
                </a:moveTo>
                <a:cubicBezTo>
                  <a:pt x="6312" y="0"/>
                  <a:pt x="6008" y="97"/>
                  <a:pt x="5766" y="285"/>
                </a:cubicBezTo>
                <a:cubicBezTo>
                  <a:pt x="5703" y="348"/>
                  <a:pt x="5609" y="411"/>
                  <a:pt x="5546" y="474"/>
                </a:cubicBezTo>
                <a:cubicBezTo>
                  <a:pt x="5451" y="411"/>
                  <a:pt x="5388" y="316"/>
                  <a:pt x="5294" y="285"/>
                </a:cubicBezTo>
                <a:cubicBezTo>
                  <a:pt x="5057" y="111"/>
                  <a:pt x="4758" y="25"/>
                  <a:pt x="4459" y="25"/>
                </a:cubicBezTo>
                <a:cubicBezTo>
                  <a:pt x="4159" y="25"/>
                  <a:pt x="3860" y="111"/>
                  <a:pt x="3624" y="285"/>
                </a:cubicBezTo>
                <a:cubicBezTo>
                  <a:pt x="3529" y="348"/>
                  <a:pt x="3466" y="411"/>
                  <a:pt x="3372" y="474"/>
                </a:cubicBezTo>
                <a:cubicBezTo>
                  <a:pt x="3309" y="411"/>
                  <a:pt x="3214" y="316"/>
                  <a:pt x="3151" y="285"/>
                </a:cubicBezTo>
                <a:cubicBezTo>
                  <a:pt x="2915" y="101"/>
                  <a:pt x="2618" y="10"/>
                  <a:pt x="2316" y="10"/>
                </a:cubicBezTo>
                <a:cubicBezTo>
                  <a:pt x="1894" y="10"/>
                  <a:pt x="1460" y="188"/>
                  <a:pt x="1166" y="537"/>
                </a:cubicBezTo>
                <a:cubicBezTo>
                  <a:pt x="1103" y="631"/>
                  <a:pt x="1072" y="757"/>
                  <a:pt x="977" y="820"/>
                </a:cubicBezTo>
                <a:cubicBezTo>
                  <a:pt x="1" y="1356"/>
                  <a:pt x="1" y="2931"/>
                  <a:pt x="1103" y="3435"/>
                </a:cubicBezTo>
                <a:cubicBezTo>
                  <a:pt x="1166" y="3624"/>
                  <a:pt x="1356" y="3876"/>
                  <a:pt x="1513" y="3971"/>
                </a:cubicBezTo>
                <a:cubicBezTo>
                  <a:pt x="1781" y="4144"/>
                  <a:pt x="2088" y="4231"/>
                  <a:pt x="2387" y="4231"/>
                </a:cubicBezTo>
                <a:cubicBezTo>
                  <a:pt x="2687" y="4231"/>
                  <a:pt x="2978" y="4144"/>
                  <a:pt x="3214" y="3971"/>
                </a:cubicBezTo>
                <a:cubicBezTo>
                  <a:pt x="3277" y="3939"/>
                  <a:pt x="3356" y="3923"/>
                  <a:pt x="3435" y="3923"/>
                </a:cubicBezTo>
                <a:cubicBezTo>
                  <a:pt x="3514" y="3923"/>
                  <a:pt x="3592" y="3939"/>
                  <a:pt x="3655" y="3971"/>
                </a:cubicBezTo>
                <a:cubicBezTo>
                  <a:pt x="3907" y="4175"/>
                  <a:pt x="4215" y="4278"/>
                  <a:pt x="4518" y="4278"/>
                </a:cubicBezTo>
                <a:cubicBezTo>
                  <a:pt x="4821" y="4278"/>
                  <a:pt x="5120" y="4175"/>
                  <a:pt x="5357" y="3971"/>
                </a:cubicBezTo>
                <a:cubicBezTo>
                  <a:pt x="5404" y="3939"/>
                  <a:pt x="5483" y="3923"/>
                  <a:pt x="5561" y="3923"/>
                </a:cubicBezTo>
                <a:cubicBezTo>
                  <a:pt x="5640" y="3923"/>
                  <a:pt x="5719" y="3939"/>
                  <a:pt x="5766" y="3971"/>
                </a:cubicBezTo>
                <a:cubicBezTo>
                  <a:pt x="6018" y="4166"/>
                  <a:pt x="6312" y="4256"/>
                  <a:pt x="6604" y="4256"/>
                </a:cubicBezTo>
                <a:cubicBezTo>
                  <a:pt x="7114" y="4256"/>
                  <a:pt x="7616" y="3979"/>
                  <a:pt x="7877" y="3498"/>
                </a:cubicBezTo>
                <a:cubicBezTo>
                  <a:pt x="7909" y="3435"/>
                  <a:pt x="7940" y="3404"/>
                  <a:pt x="8035" y="3341"/>
                </a:cubicBezTo>
                <a:cubicBezTo>
                  <a:pt x="8507" y="3120"/>
                  <a:pt x="8822" y="2616"/>
                  <a:pt x="8728" y="1986"/>
                </a:cubicBezTo>
                <a:cubicBezTo>
                  <a:pt x="8696" y="1576"/>
                  <a:pt x="8507" y="1198"/>
                  <a:pt x="8129" y="946"/>
                </a:cubicBezTo>
                <a:cubicBezTo>
                  <a:pt x="8066" y="915"/>
                  <a:pt x="8035" y="883"/>
                  <a:pt x="7940" y="820"/>
                </a:cubicBezTo>
                <a:cubicBezTo>
                  <a:pt x="7909" y="694"/>
                  <a:pt x="7814" y="631"/>
                  <a:pt x="7751" y="537"/>
                </a:cubicBezTo>
                <a:cubicBezTo>
                  <a:pt x="7462" y="175"/>
                  <a:pt x="7038" y="0"/>
                  <a:pt x="66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558;p74"/>
          <p:cNvSpPr/>
          <p:nvPr/>
        </p:nvSpPr>
        <p:spPr>
          <a:xfrm rot="1779574" flipH="1">
            <a:off x="11861091" y="1537039"/>
            <a:ext cx="91562" cy="184189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1254;p74"/>
          <p:cNvGrpSpPr/>
          <p:nvPr/>
        </p:nvGrpSpPr>
        <p:grpSpPr>
          <a:xfrm>
            <a:off x="11466524" y="2810752"/>
            <a:ext cx="525704" cy="535436"/>
            <a:chOff x="4906800" y="1507500"/>
            <a:chExt cx="70350" cy="71075"/>
          </a:xfrm>
        </p:grpSpPr>
        <p:sp>
          <p:nvSpPr>
            <p:cNvPr id="90" name="Google Shape;1255;p74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56;p74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7;p74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8;p74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9;p74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07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158832"/>
            <a:ext cx="626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ABOUT DATASET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6" y="1485140"/>
            <a:ext cx="5538076" cy="2559160"/>
          </a:xfrm>
          <a:prstGeom prst="rect">
            <a:avLst/>
          </a:prstGeom>
          <a:ln>
            <a:solidFill>
              <a:srgbClr val="B5DFE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93" y="1472191"/>
            <a:ext cx="4486901" cy="2572109"/>
          </a:xfrm>
          <a:prstGeom prst="rect">
            <a:avLst/>
          </a:prstGeom>
          <a:ln>
            <a:solidFill>
              <a:srgbClr val="B5DFE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6" y="4678979"/>
            <a:ext cx="3025423" cy="1938162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91068" y="982531"/>
            <a:ext cx="146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Dataset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1187" y="920114"/>
            <a:ext cx="26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Data Information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067" y="4155890"/>
            <a:ext cx="3712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Checking Missing values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7352" y="5054283"/>
            <a:ext cx="694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There is no missing values in dataset.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In the dataset we have 6 independent variables (X) which are features and one dependent/target variable (y) which is “class”.</a:t>
            </a:r>
            <a:endParaRPr lang="en-US" sz="1800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158832"/>
            <a:ext cx="626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ABOUT DATASET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068" y="982531"/>
            <a:ext cx="429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Value count for all variables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956" y="1501253"/>
            <a:ext cx="2388357" cy="5124734"/>
          </a:xfrm>
          <a:prstGeom prst="rect">
            <a:avLst/>
          </a:prstGeom>
          <a:solidFill>
            <a:schemeClr val="bg1"/>
          </a:solidFill>
          <a:ln>
            <a:solidFill>
              <a:srgbClr val="B5D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industrial_risk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r>
              <a:rPr lang="en-US" dirty="0">
                <a:solidFill>
                  <a:schemeClr val="tx1"/>
                </a:solidFill>
              </a:rPr>
              <a:t>1.0    89</a:t>
            </a:r>
          </a:p>
          <a:p>
            <a:r>
              <a:rPr lang="en-US" dirty="0">
                <a:solidFill>
                  <a:schemeClr val="tx1"/>
                </a:solidFill>
              </a:rPr>
              <a:t>0.5    81</a:t>
            </a:r>
          </a:p>
          <a:p>
            <a:r>
              <a:rPr lang="en-US" dirty="0">
                <a:solidFill>
                  <a:schemeClr val="tx1"/>
                </a:solidFill>
              </a:rPr>
              <a:t>0.0    80</a:t>
            </a:r>
          </a:p>
          <a:p>
            <a:r>
              <a:rPr lang="en-US" dirty="0">
                <a:solidFill>
                  <a:schemeClr val="tx1"/>
                </a:solidFill>
              </a:rPr>
              <a:t>Name: count, </a:t>
            </a:r>
            <a:r>
              <a:rPr lang="en-US" dirty="0" err="1">
                <a:solidFill>
                  <a:schemeClr val="tx1"/>
                </a:solidFill>
              </a:rPr>
              <a:t>dtype</a:t>
            </a:r>
            <a:r>
              <a:rPr lang="en-US" dirty="0">
                <a:solidFill>
                  <a:schemeClr val="tx1"/>
                </a:solidFill>
              </a:rPr>
              <a:t>: int64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</a:rPr>
              <a:t>management_risk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r>
              <a:rPr lang="en-US" dirty="0">
                <a:solidFill>
                  <a:schemeClr val="tx1"/>
                </a:solidFill>
              </a:rPr>
              <a:t>1.0    119</a:t>
            </a:r>
          </a:p>
          <a:p>
            <a:r>
              <a:rPr lang="en-US" dirty="0">
                <a:solidFill>
                  <a:schemeClr val="tx1"/>
                </a:solidFill>
              </a:rPr>
              <a:t>0.5     69</a:t>
            </a:r>
          </a:p>
          <a:p>
            <a:r>
              <a:rPr lang="en-US" dirty="0">
                <a:solidFill>
                  <a:schemeClr val="tx1"/>
                </a:solidFill>
              </a:rPr>
              <a:t>0.0     62</a:t>
            </a:r>
          </a:p>
          <a:p>
            <a:r>
              <a:rPr lang="en-US" dirty="0">
                <a:solidFill>
                  <a:schemeClr val="tx1"/>
                </a:solidFill>
              </a:rPr>
              <a:t>Name: count, </a:t>
            </a:r>
            <a:r>
              <a:rPr lang="en-US" dirty="0" err="1">
                <a:solidFill>
                  <a:schemeClr val="tx1"/>
                </a:solidFill>
              </a:rPr>
              <a:t>dtype</a:t>
            </a:r>
            <a:r>
              <a:rPr lang="en-US" dirty="0">
                <a:solidFill>
                  <a:schemeClr val="tx1"/>
                </a:solidFill>
              </a:rPr>
              <a:t>: int64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</a:rPr>
              <a:t>financial_flexibility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r>
              <a:rPr lang="en-US" dirty="0">
                <a:solidFill>
                  <a:schemeClr val="tx1"/>
                </a:solidFill>
              </a:rPr>
              <a:t>0.0    119</a:t>
            </a:r>
          </a:p>
          <a:p>
            <a:r>
              <a:rPr lang="en-US" dirty="0">
                <a:solidFill>
                  <a:schemeClr val="tx1"/>
                </a:solidFill>
              </a:rPr>
              <a:t>0.5     74</a:t>
            </a:r>
          </a:p>
          <a:p>
            <a:r>
              <a:rPr lang="en-US" dirty="0">
                <a:solidFill>
                  <a:schemeClr val="tx1"/>
                </a:solidFill>
              </a:rPr>
              <a:t>1.0     57</a:t>
            </a:r>
          </a:p>
          <a:p>
            <a:r>
              <a:rPr lang="en-US" dirty="0">
                <a:solidFill>
                  <a:schemeClr val="tx1"/>
                </a:solidFill>
              </a:rPr>
              <a:t>Name: count, </a:t>
            </a:r>
            <a:r>
              <a:rPr lang="en-US" dirty="0" err="1">
                <a:solidFill>
                  <a:schemeClr val="tx1"/>
                </a:solidFill>
              </a:rPr>
              <a:t>dtype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int64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credibility :</a:t>
            </a:r>
          </a:p>
          <a:p>
            <a:r>
              <a:rPr lang="en-US" dirty="0">
                <a:solidFill>
                  <a:schemeClr val="tx1"/>
                </a:solidFill>
              </a:rPr>
              <a:t>0.0    94</a:t>
            </a:r>
          </a:p>
          <a:p>
            <a:r>
              <a:rPr lang="en-US" dirty="0">
                <a:solidFill>
                  <a:schemeClr val="tx1"/>
                </a:solidFill>
              </a:rPr>
              <a:t>1.0    79</a:t>
            </a:r>
          </a:p>
          <a:p>
            <a:r>
              <a:rPr lang="en-US" dirty="0">
                <a:solidFill>
                  <a:schemeClr val="tx1"/>
                </a:solidFill>
              </a:rPr>
              <a:t>0.5    77</a:t>
            </a:r>
          </a:p>
          <a:p>
            <a:r>
              <a:rPr lang="en-US" dirty="0">
                <a:solidFill>
                  <a:schemeClr val="tx1"/>
                </a:solidFill>
              </a:rPr>
              <a:t>Name: count, </a:t>
            </a:r>
            <a:r>
              <a:rPr lang="en-US" dirty="0" err="1">
                <a:solidFill>
                  <a:schemeClr val="tx1"/>
                </a:solidFill>
              </a:rPr>
              <a:t>dtype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int64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61314" y="1498787"/>
            <a:ext cx="2306472" cy="3562066"/>
          </a:xfrm>
          <a:prstGeom prst="rect">
            <a:avLst/>
          </a:prstGeom>
          <a:solidFill>
            <a:schemeClr val="bg1"/>
          </a:solidFill>
          <a:ln>
            <a:solidFill>
              <a:srgbClr val="C4E4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competitiveness :</a:t>
            </a:r>
          </a:p>
          <a:p>
            <a:r>
              <a:rPr lang="en-US" dirty="0">
                <a:solidFill>
                  <a:schemeClr val="tx1"/>
                </a:solidFill>
              </a:rPr>
              <a:t>0.0    103</a:t>
            </a:r>
          </a:p>
          <a:p>
            <a:r>
              <a:rPr lang="en-US" dirty="0">
                <a:solidFill>
                  <a:schemeClr val="tx1"/>
                </a:solidFill>
              </a:rPr>
              <a:t>1.0     91</a:t>
            </a:r>
          </a:p>
          <a:p>
            <a:r>
              <a:rPr lang="en-US" dirty="0">
                <a:solidFill>
                  <a:schemeClr val="tx1"/>
                </a:solidFill>
              </a:rPr>
              <a:t>0.5     56</a:t>
            </a:r>
          </a:p>
          <a:p>
            <a:r>
              <a:rPr lang="en-US" dirty="0">
                <a:solidFill>
                  <a:schemeClr val="tx1"/>
                </a:solidFill>
              </a:rPr>
              <a:t>Name: count, </a:t>
            </a:r>
            <a:r>
              <a:rPr lang="en-US" dirty="0" err="1">
                <a:solidFill>
                  <a:schemeClr val="tx1"/>
                </a:solidFill>
              </a:rPr>
              <a:t>dtype</a:t>
            </a:r>
            <a:r>
              <a:rPr lang="en-US" dirty="0">
                <a:solidFill>
                  <a:schemeClr val="tx1"/>
                </a:solidFill>
              </a:rPr>
              <a:t>: int64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</a:rPr>
              <a:t>operating_risk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r>
              <a:rPr lang="en-US" dirty="0">
                <a:solidFill>
                  <a:schemeClr val="tx1"/>
                </a:solidFill>
              </a:rPr>
              <a:t>1.0    114</a:t>
            </a:r>
          </a:p>
          <a:p>
            <a:r>
              <a:rPr lang="en-US" dirty="0">
                <a:solidFill>
                  <a:schemeClr val="tx1"/>
                </a:solidFill>
              </a:rPr>
              <a:t>0.0     79</a:t>
            </a:r>
          </a:p>
          <a:p>
            <a:r>
              <a:rPr lang="en-US" dirty="0">
                <a:solidFill>
                  <a:schemeClr val="tx1"/>
                </a:solidFill>
              </a:rPr>
              <a:t>0.5     57</a:t>
            </a:r>
          </a:p>
          <a:p>
            <a:r>
              <a:rPr lang="en-US" dirty="0">
                <a:solidFill>
                  <a:schemeClr val="tx1"/>
                </a:solidFill>
              </a:rPr>
              <a:t>Name: count, </a:t>
            </a:r>
            <a:r>
              <a:rPr lang="en-US" dirty="0" err="1">
                <a:solidFill>
                  <a:schemeClr val="tx1"/>
                </a:solidFill>
              </a:rPr>
              <a:t>dtype</a:t>
            </a:r>
            <a:r>
              <a:rPr lang="en-US" dirty="0">
                <a:solidFill>
                  <a:schemeClr val="tx1"/>
                </a:solidFill>
              </a:rPr>
              <a:t>: int64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class :</a:t>
            </a:r>
          </a:p>
          <a:p>
            <a:r>
              <a:rPr lang="en-US" dirty="0">
                <a:solidFill>
                  <a:schemeClr val="tx1"/>
                </a:solidFill>
              </a:rPr>
              <a:t>non-bankruptcy    143</a:t>
            </a:r>
          </a:p>
          <a:p>
            <a:r>
              <a:rPr lang="en-US" dirty="0">
                <a:solidFill>
                  <a:schemeClr val="tx1"/>
                </a:solidFill>
              </a:rPr>
              <a:t>bankruptcy        107</a:t>
            </a:r>
          </a:p>
          <a:p>
            <a:r>
              <a:rPr lang="en-US" dirty="0">
                <a:solidFill>
                  <a:schemeClr val="tx1"/>
                </a:solidFill>
              </a:rPr>
              <a:t>Name: count, </a:t>
            </a:r>
            <a:r>
              <a:rPr lang="en-US" dirty="0" err="1">
                <a:solidFill>
                  <a:schemeClr val="tx1"/>
                </a:solidFill>
              </a:rPr>
              <a:t>dtype</a:t>
            </a:r>
            <a:r>
              <a:rPr lang="en-US" dirty="0">
                <a:solidFill>
                  <a:schemeClr val="tx1"/>
                </a:solidFill>
              </a:rPr>
              <a:t>: int64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9617" y="982530"/>
            <a:ext cx="237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Data Describe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17" y="1498786"/>
            <a:ext cx="6309815" cy="2636485"/>
          </a:xfrm>
          <a:prstGeom prst="rect">
            <a:avLst/>
          </a:prstGeom>
          <a:ln>
            <a:solidFill>
              <a:srgbClr val="B5DFEB"/>
            </a:solidFill>
          </a:ln>
        </p:spPr>
      </p:pic>
    </p:spTree>
    <p:extLst>
      <p:ext uri="{BB962C8B-B14F-4D97-AF65-F5344CB8AC3E}">
        <p14:creationId xmlns:p14="http://schemas.microsoft.com/office/powerpoint/2010/main" val="17808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00645"/>
            <a:ext cx="339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Correlation Analysis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7" y="1531434"/>
            <a:ext cx="6086900" cy="3299873"/>
          </a:xfrm>
          <a:prstGeom prst="rect">
            <a:avLst/>
          </a:prstGeom>
          <a:ln>
            <a:solidFill>
              <a:srgbClr val="B5DFE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21" y="1531434"/>
            <a:ext cx="5543461" cy="4547171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72957" y="5027727"/>
            <a:ext cx="608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Here we can see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“Competitiveness”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is the variable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having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highest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correlation with target variable “class” followed by “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redibility” and “Financial Flexibility”.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Also there is a strong positive correlation between “Competitiveness &amp;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Financial Flexibility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Competitiveness &amp; Credibility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”.</a:t>
            </a:r>
            <a:endParaRPr lang="en-US" sz="1600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5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1" y="158832"/>
            <a:ext cx="1487511" cy="5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7" y="208300"/>
            <a:ext cx="734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: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957" y="900645"/>
            <a:ext cx="558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50021"/>
                </a:solidFill>
                <a:latin typeface="Bahnschrift SemiBold" panose="020B0502040204020203" pitchFamily="34" charset="0"/>
                <a:ea typeface="Verdana" panose="020B0604030504040204" pitchFamily="34" charset="0"/>
              </a:rPr>
              <a:t>Visualizing Correlation using Pair plot :</a:t>
            </a:r>
            <a:endParaRPr lang="en-US" sz="2400" b="1" dirty="0">
              <a:solidFill>
                <a:srgbClr val="A50021"/>
              </a:solidFill>
              <a:latin typeface="Bahnschrift SemiBold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2" y="1362310"/>
            <a:ext cx="8215948" cy="5366036"/>
          </a:xfrm>
          <a:prstGeom prst="rect">
            <a:avLst/>
          </a:prstGeom>
          <a:ln>
            <a:solidFill>
              <a:srgbClr val="B5DFE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598090" y="1244561"/>
            <a:ext cx="35939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W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hen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less industrial risk is there, there is low chances of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bankruptcy.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W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hen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management risk is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high then the chance of bankruptcy is also high.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bank which has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less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financial flexibility,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chances of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bankruptcy is very high.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Also for low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credibility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chances of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bankruptcy is very high.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If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the risk of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competitiveness is very high then there is no chance of bankruptcy or we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can say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no competitiveness means </a:t>
            </a: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yes to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bankruptcy.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ndara" panose="020E0502030303020204" pitchFamily="34" charset="0"/>
                <a:cs typeface="Times New Roman" panose="02020603050405020304" pitchFamily="18" charset="0"/>
              </a:rPr>
              <a:t>High </a:t>
            </a:r>
            <a:r>
              <a:rPr lang="en-US" sz="1600" dirty="0" smtClean="0">
                <a:latin typeface="Candara" panose="020E0502030303020204" pitchFamily="34" charset="0"/>
                <a:cs typeface="Times New Roman" panose="02020603050405020304" pitchFamily="18" charset="0"/>
              </a:rPr>
              <a:t>operating risk means high chance of bankruptcy.</a:t>
            </a:r>
            <a:endParaRPr lang="en-US" sz="1600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1933</Words>
  <Application>Microsoft Office PowerPoint</Application>
  <PresentationFormat>Widescreen</PresentationFormat>
  <Paragraphs>273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Candara</vt:lpstr>
      <vt:lpstr>Noto Sans Symbols</vt:lpstr>
      <vt:lpstr>Times New Roman</vt:lpstr>
      <vt:lpstr>Bahnschrift Light</vt:lpstr>
      <vt:lpstr>Verdana</vt:lpstr>
      <vt:lpstr>Arial</vt:lpstr>
      <vt:lpstr>Comic Sans MS</vt:lpstr>
      <vt:lpstr>Wingdings</vt:lpstr>
      <vt:lpstr>Bahnschrift SemiBold</vt:lpstr>
      <vt:lpstr>Bahnschrift SemiLight</vt:lpstr>
      <vt:lpstr>Century Gothic</vt:lpstr>
      <vt:lpstr>Calibri</vt:lpstr>
      <vt:lpstr>Perception</vt:lpstr>
      <vt:lpstr>Custom Design</vt:lpstr>
      <vt:lpstr>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Admin</cp:lastModifiedBy>
  <cp:revision>96</cp:revision>
  <dcterms:created xsi:type="dcterms:W3CDTF">2012-08-17T07:00:49Z</dcterms:created>
  <dcterms:modified xsi:type="dcterms:W3CDTF">2023-11-30T15:28:56Z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